
<file path=[Content_Types].xml><?xml version="1.0" encoding="utf-8"?>
<Types xmlns="http://schemas.openxmlformats.org/package/2006/content-types">
  <Default Extension="jfif" ContentType="image/j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5" r:id="rId1"/>
  </p:sldMasterIdLst>
  <p:notesMasterIdLst>
    <p:notesMasterId r:id="rId66"/>
  </p:notesMasterIdLst>
  <p:sldIdLst>
    <p:sldId id="317" r:id="rId2"/>
    <p:sldId id="462" r:id="rId3"/>
    <p:sldId id="463" r:id="rId4"/>
    <p:sldId id="456" r:id="rId5"/>
    <p:sldId id="457" r:id="rId6"/>
    <p:sldId id="458" r:id="rId7"/>
    <p:sldId id="459" r:id="rId8"/>
    <p:sldId id="460" r:id="rId9"/>
    <p:sldId id="461" r:id="rId10"/>
    <p:sldId id="464" r:id="rId11"/>
    <p:sldId id="296" r:id="rId12"/>
    <p:sldId id="467" r:id="rId13"/>
    <p:sldId id="278" r:id="rId14"/>
    <p:sldId id="258" r:id="rId15"/>
    <p:sldId id="257" r:id="rId16"/>
    <p:sldId id="259" r:id="rId17"/>
    <p:sldId id="320" r:id="rId18"/>
    <p:sldId id="260" r:id="rId19"/>
    <p:sldId id="275" r:id="rId20"/>
    <p:sldId id="262" r:id="rId21"/>
    <p:sldId id="264" r:id="rId22"/>
    <p:sldId id="468" r:id="rId23"/>
    <p:sldId id="271" r:id="rId24"/>
    <p:sldId id="273" r:id="rId25"/>
    <p:sldId id="274" r:id="rId26"/>
    <p:sldId id="334" r:id="rId27"/>
    <p:sldId id="335" r:id="rId28"/>
    <p:sldId id="336" r:id="rId29"/>
    <p:sldId id="337" r:id="rId30"/>
    <p:sldId id="338" r:id="rId31"/>
    <p:sldId id="469" r:id="rId32"/>
    <p:sldId id="280" r:id="rId33"/>
    <p:sldId id="281" r:id="rId34"/>
    <p:sldId id="282" r:id="rId35"/>
    <p:sldId id="283" r:id="rId36"/>
    <p:sldId id="470" r:id="rId37"/>
    <p:sldId id="473" r:id="rId38"/>
    <p:sldId id="474" r:id="rId39"/>
    <p:sldId id="475" r:id="rId40"/>
    <p:sldId id="476" r:id="rId41"/>
    <p:sldId id="477" r:id="rId42"/>
    <p:sldId id="294" r:id="rId43"/>
    <p:sldId id="295" r:id="rId44"/>
    <p:sldId id="303" r:id="rId45"/>
    <p:sldId id="313" r:id="rId46"/>
    <p:sldId id="314" r:id="rId47"/>
    <p:sldId id="318" r:id="rId48"/>
    <p:sldId id="319" r:id="rId49"/>
    <p:sldId id="479" r:id="rId50"/>
    <p:sldId id="480" r:id="rId51"/>
    <p:sldId id="482" r:id="rId52"/>
    <p:sldId id="481" r:id="rId53"/>
    <p:sldId id="465" r:id="rId54"/>
    <p:sldId id="483" r:id="rId55"/>
    <p:sldId id="484" r:id="rId56"/>
    <p:sldId id="485" r:id="rId57"/>
    <p:sldId id="486" r:id="rId58"/>
    <p:sldId id="487" r:id="rId59"/>
    <p:sldId id="488" r:id="rId60"/>
    <p:sldId id="489" r:id="rId61"/>
    <p:sldId id="491" r:id="rId62"/>
    <p:sldId id="492" r:id="rId63"/>
    <p:sldId id="493" r:id="rId64"/>
    <p:sldId id="402" r:id="rId6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a:srgbClr val="FF9900"/>
    <a:srgbClr val="0000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94660"/>
  </p:normalViewPr>
  <p:slideViewPr>
    <p:cSldViewPr snapToGrid="0">
      <p:cViewPr varScale="1">
        <p:scale>
          <a:sx n="88" d="100"/>
          <a:sy n="88" d="100"/>
        </p:scale>
        <p:origin x="950" y="67"/>
      </p:cViewPr>
      <p:guideLst/>
    </p:cSldViewPr>
  </p:slideViewPr>
  <p:notesTextViewPr>
    <p:cViewPr>
      <p:scale>
        <a:sx n="1" d="1"/>
        <a:sy n="1" d="1"/>
      </p:scale>
      <p:origin x="0" y="0"/>
    </p:cViewPr>
  </p:notesTextViewPr>
  <p:notesViewPr>
    <p:cSldViewPr snapToGrid="0">
      <p:cViewPr varScale="1">
        <p:scale>
          <a:sx n="65" d="100"/>
          <a:sy n="65" d="100"/>
        </p:scale>
        <p:origin x="3154" y="53"/>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baseline="0" dirty="0">
                <a:solidFill>
                  <a:srgbClr val="0000FF"/>
                </a:solidFill>
              </a:rPr>
              <a:t>BA Degrees Awarded in Foreign Language in USA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76200" cap="rnd">
              <a:solidFill>
                <a:schemeClr val="accent1"/>
              </a:solidFill>
              <a:round/>
            </a:ln>
            <a:effectLst/>
          </c:spPr>
          <c:marker>
            <c:symbol val="none"/>
          </c:marker>
          <c:cat>
            <c:strRef>
              <c:f>Sheet1!$N$8:$T$8</c:f>
              <c:strCache>
                <c:ptCount val="7"/>
                <c:pt idx="0">
                  <c:v>2010-11</c:v>
                </c:pt>
                <c:pt idx="1">
                  <c:v>2011-12</c:v>
                </c:pt>
                <c:pt idx="2">
                  <c:v>2012-13</c:v>
                </c:pt>
                <c:pt idx="3">
                  <c:v>2013-14</c:v>
                </c:pt>
                <c:pt idx="4">
                  <c:v>2014-15</c:v>
                </c:pt>
                <c:pt idx="5">
                  <c:v>2015-16</c:v>
                </c:pt>
                <c:pt idx="6">
                  <c:v>2016-17</c:v>
                </c:pt>
              </c:strCache>
            </c:strRef>
          </c:cat>
          <c:val>
            <c:numRef>
              <c:f>Sheet1!$N$9:$T$9</c:f>
              <c:numCache>
                <c:formatCode>#,##0</c:formatCode>
                <c:ptCount val="7"/>
                <c:pt idx="0">
                  <c:v>21705</c:v>
                </c:pt>
                <c:pt idx="1">
                  <c:v>21756</c:v>
                </c:pt>
                <c:pt idx="2">
                  <c:v>21647</c:v>
                </c:pt>
                <c:pt idx="3">
                  <c:v>20332</c:v>
                </c:pt>
                <c:pt idx="4">
                  <c:v>19493</c:v>
                </c:pt>
                <c:pt idx="5">
                  <c:v>18436</c:v>
                </c:pt>
                <c:pt idx="6">
                  <c:v>17642</c:v>
                </c:pt>
              </c:numCache>
            </c:numRef>
          </c:val>
          <c:smooth val="0"/>
          <c:extLst>
            <c:ext xmlns:c16="http://schemas.microsoft.com/office/drawing/2014/chart" uri="{C3380CC4-5D6E-409C-BE32-E72D297353CC}">
              <c16:uniqueId val="{00000000-E6AB-4067-B72A-660BCC427459}"/>
            </c:ext>
          </c:extLst>
        </c:ser>
        <c:dLbls>
          <c:showLegendKey val="0"/>
          <c:showVal val="0"/>
          <c:showCatName val="0"/>
          <c:showSerName val="0"/>
          <c:showPercent val="0"/>
          <c:showBubbleSize val="0"/>
        </c:dLbls>
        <c:smooth val="0"/>
        <c:axId val="2033648847"/>
        <c:axId val="2021472319"/>
      </c:lineChart>
      <c:catAx>
        <c:axId val="2033648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21472319"/>
        <c:crosses val="autoZero"/>
        <c:auto val="1"/>
        <c:lblAlgn val="ctr"/>
        <c:lblOffset val="100"/>
        <c:noMultiLvlLbl val="0"/>
      </c:catAx>
      <c:valAx>
        <c:axId val="202147231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336488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8788"/>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3" y="0"/>
            <a:ext cx="2971800" cy="458788"/>
          </a:xfrm>
          <a:prstGeom prst="rect">
            <a:avLst/>
          </a:prstGeom>
          <a:noFill/>
          <a:ln>
            <a:noFill/>
          </a:ln>
        </p:spPr>
        <p:txBody>
          <a:bodyPr spcFirstLastPara="1" wrap="square" lIns="91425" tIns="91425" rIns="91425" bIns="91425"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Shape 6"/>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8787"/>
          </a:xfrm>
          <a:prstGeom prst="rect">
            <a:avLst/>
          </a:prstGeom>
          <a:noFill/>
          <a:ln>
            <a:noFill/>
          </a:ln>
        </p:spPr>
        <p:txBody>
          <a:bodyPr spcFirstLastPara="1" wrap="square" lIns="91425" tIns="91425" rIns="91425" bIns="91425"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792105"/>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ysClr val="windowText" lastClr="000000"/>
                </a:solidFill>
              </a:defRPr>
            </a:lvl1pPr>
            <a:lvl2pPr>
              <a:defRPr>
                <a:solidFill>
                  <a:sysClr val="windowText" lastClr="000000"/>
                </a:solidFill>
              </a:defRPr>
            </a:lvl2pPr>
            <a:lvl3pPr>
              <a:defRPr>
                <a:solidFill>
                  <a:sysClr val="windowText" lastClr="000000"/>
                </a:solidFill>
              </a:defRPr>
            </a:lvl3pPr>
            <a:lvl4pPr>
              <a:defRPr>
                <a:solidFill>
                  <a:sysClr val="windowText" lastClr="000000"/>
                </a:solidFill>
              </a:defRPr>
            </a:lvl4pPr>
            <a:lvl5pPr>
              <a:defRPr>
                <a:solidFill>
                  <a:sysClr val="windowText" lastClr="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98260231"/>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3674634"/>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sz="half" idx="1"/>
          </p:nvPr>
        </p:nvSpPr>
        <p:spPr>
          <a:xfrm>
            <a:off x="822960" y="1845735"/>
            <a:ext cx="3703320" cy="402335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63440" y="1845735"/>
            <a:ext cx="3703320" cy="402336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219337610"/>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dirty="0"/>
              <a:t>Click to edit Master title style</a:t>
            </a:r>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2960" y="2582335"/>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4681082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697875377"/>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226186485"/>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48005666"/>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4910322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61750623"/>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981355538"/>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21618078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ransition spd="med">
    <p:fade/>
  </p:transition>
  <p:hf sldNum="0" hdr="0" ftr="0" dt="0"/>
  <p:txStyles>
    <p:titleStyle>
      <a:lvl1pPr algn="l" defTabSz="914400" rtl="0" eaLnBrk="1" latinLnBrk="0" hangingPunct="1">
        <a:lnSpc>
          <a:spcPct val="85000"/>
        </a:lnSpc>
        <a:spcBef>
          <a:spcPct val="0"/>
        </a:spcBef>
        <a:buNone/>
        <a:defRPr sz="4800" kern="1200" spc="-50" baseline="0">
          <a:solidFill>
            <a:schemeClr val="tx1"/>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f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8.jfi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1684851"/>
            <a:ext cx="9144000" cy="2595475"/>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800" b="1" dirty="0">
                <a:solidFill>
                  <a:schemeClr val="accent1">
                    <a:lumMod val="50000"/>
                  </a:schemeClr>
                </a:solidFill>
                <a:latin typeface="Aharoni" panose="02010803020104030203" pitchFamily="2" charset="-79"/>
                <a:cs typeface="Aharoni" panose="02010803020104030203" pitchFamily="2" charset="-79"/>
              </a:rPr>
              <a:t>THE END OF PROFICIENCY</a:t>
            </a:r>
            <a:br>
              <a:rPr lang="en-US" sz="7200" b="1" dirty="0">
                <a:solidFill>
                  <a:schemeClr val="accent1">
                    <a:lumMod val="50000"/>
                  </a:schemeClr>
                </a:solidFill>
              </a:rPr>
            </a:br>
            <a:r>
              <a:rPr lang="en-US" sz="4800" dirty="0">
                <a:solidFill>
                  <a:schemeClr val="accent1">
                    <a:lumMod val="50000"/>
                  </a:schemeClr>
                </a:solidFill>
              </a:rPr>
              <a:t>Will History Repeat Itself?</a:t>
            </a:r>
            <a:endParaRPr lang="en-US" sz="3200" b="1" dirty="0">
              <a:ln/>
              <a:solidFill>
                <a:schemeClr val="accent1">
                  <a:lumMod val="50000"/>
                </a:schemeClr>
              </a:solidFill>
            </a:endParaRPr>
          </a:p>
        </p:txBody>
      </p:sp>
      <p:sp>
        <p:nvSpPr>
          <p:cNvPr id="3" name="Subtitle 2"/>
          <p:cNvSpPr>
            <a:spLocks noGrp="1"/>
          </p:cNvSpPr>
          <p:nvPr>
            <p:ph type="subTitle" idx="1"/>
          </p:nvPr>
        </p:nvSpPr>
        <p:spPr>
          <a:xfrm>
            <a:off x="258570" y="4457232"/>
            <a:ext cx="4755073" cy="945058"/>
          </a:xfrm>
        </p:spPr>
        <p:txBody>
          <a:bodyPr>
            <a:noAutofit/>
          </a:bodyPr>
          <a:lstStyle/>
          <a:p>
            <a:r>
              <a:rPr lang="en-US" sz="2800" b="1" dirty="0">
                <a:solidFill>
                  <a:srgbClr val="0000FF"/>
                </a:solidFill>
              </a:rPr>
              <a:t>Tom Mathews</a:t>
            </a:r>
            <a:br>
              <a:rPr lang="en-US" sz="2800" b="1" dirty="0">
                <a:solidFill>
                  <a:srgbClr val="0000FF"/>
                </a:solidFill>
              </a:rPr>
            </a:br>
            <a:r>
              <a:rPr lang="en-US" sz="2800" b="1" dirty="0">
                <a:solidFill>
                  <a:srgbClr val="0000FF"/>
                </a:solidFill>
              </a:rPr>
              <a:t>Professor of Spanish</a:t>
            </a:r>
          </a:p>
        </p:txBody>
      </p:sp>
      <p:sp>
        <p:nvSpPr>
          <p:cNvPr id="4" name="TextBox 3"/>
          <p:cNvSpPr txBox="1"/>
          <p:nvPr/>
        </p:nvSpPr>
        <p:spPr>
          <a:xfrm>
            <a:off x="6454322" y="4471976"/>
            <a:ext cx="2380781" cy="738664"/>
          </a:xfrm>
          <a:prstGeom prst="rect">
            <a:avLst/>
          </a:prstGeom>
          <a:noFill/>
          <a:ln>
            <a:noFill/>
          </a:ln>
        </p:spPr>
        <p:txBody>
          <a:bodyPr wrap="none" rtlCol="0" anchor="ctr" anchorCtr="1">
            <a:spAutoFit/>
          </a:bodyPr>
          <a:lstStyle/>
          <a:p>
            <a:pPr algn="r"/>
            <a:r>
              <a:rPr lang="en-US" sz="2100" dirty="0"/>
              <a:t>February 14, 2018</a:t>
            </a:r>
            <a:br>
              <a:rPr lang="en-US" sz="2100" dirty="0"/>
            </a:br>
            <a:r>
              <a:rPr lang="en-US" sz="2100" dirty="0"/>
              <a:t>Ogden, UT</a:t>
            </a:r>
          </a:p>
        </p:txBody>
      </p:sp>
      <p:pic>
        <p:nvPicPr>
          <p:cNvPr id="7" name="Picture 6">
            <a:extLst>
              <a:ext uri="{FF2B5EF4-FFF2-40B4-BE49-F238E27FC236}">
                <a16:creationId xmlns:a16="http://schemas.microsoft.com/office/drawing/2014/main" id="{51E175A9-C3E7-4449-BC47-2E16A0855467}"/>
              </a:ext>
            </a:extLst>
          </p:cNvPr>
          <p:cNvPicPr>
            <a:picLocks noChangeAspect="1"/>
          </p:cNvPicPr>
          <p:nvPr/>
        </p:nvPicPr>
        <p:blipFill>
          <a:blip r:embed="rId2"/>
          <a:stretch>
            <a:fillRect/>
          </a:stretch>
        </p:blipFill>
        <p:spPr>
          <a:xfrm>
            <a:off x="6277232" y="5402290"/>
            <a:ext cx="2315965" cy="639769"/>
          </a:xfrm>
          <a:prstGeom prst="rect">
            <a:avLst/>
          </a:prstGeom>
        </p:spPr>
      </p:pic>
      <p:pic>
        <p:nvPicPr>
          <p:cNvPr id="9" name="Picture 8">
            <a:extLst>
              <a:ext uri="{FF2B5EF4-FFF2-40B4-BE49-F238E27FC236}">
                <a16:creationId xmlns:a16="http://schemas.microsoft.com/office/drawing/2014/main" id="{E34B6365-CB80-48BA-8143-3FB0ADFA8A32}"/>
              </a:ext>
            </a:extLst>
          </p:cNvPr>
          <p:cNvPicPr>
            <a:picLocks noChangeAspect="1"/>
          </p:cNvPicPr>
          <p:nvPr/>
        </p:nvPicPr>
        <p:blipFill>
          <a:blip r:embed="rId3"/>
          <a:stretch>
            <a:fillRect/>
          </a:stretch>
        </p:blipFill>
        <p:spPr>
          <a:xfrm>
            <a:off x="1672281" y="354621"/>
            <a:ext cx="5972432" cy="939687"/>
          </a:xfrm>
          <a:prstGeom prst="rect">
            <a:avLst/>
          </a:prstGeom>
        </p:spPr>
      </p:pic>
    </p:spTree>
    <p:extLst>
      <p:ext uri="{BB962C8B-B14F-4D97-AF65-F5344CB8AC3E}">
        <p14:creationId xmlns:p14="http://schemas.microsoft.com/office/powerpoint/2010/main" val="162920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2B847D-BB5C-4C12-A4C7-98F13991F8A8}"/>
              </a:ext>
            </a:extLst>
          </p:cNvPr>
          <p:cNvSpPr>
            <a:spLocks noGrp="1"/>
          </p:cNvSpPr>
          <p:nvPr>
            <p:ph idx="1"/>
          </p:nvPr>
        </p:nvSpPr>
        <p:spPr/>
        <p:txBody>
          <a:bodyPr>
            <a:normAutofit lnSpcReduction="10000"/>
          </a:bodyPr>
          <a:lstStyle/>
          <a:p>
            <a:pPr>
              <a:spcBef>
                <a:spcPts val="600"/>
              </a:spcBef>
            </a:pPr>
            <a:r>
              <a:rPr lang="en-US" dirty="0"/>
              <a:t>When did you take an FL teaching methods course?</a:t>
            </a:r>
          </a:p>
          <a:p>
            <a:pPr marL="569913" indent="-90488">
              <a:spcBef>
                <a:spcPts val="600"/>
              </a:spcBef>
              <a:buClrTx/>
              <a:buFont typeface="Wingdings" panose="05000000000000000000" pitchFamily="2" charset="2"/>
              <a:buChar char="q"/>
            </a:pPr>
            <a:r>
              <a:rPr lang="en-US" dirty="0"/>
              <a:t>Before 1985</a:t>
            </a:r>
          </a:p>
          <a:p>
            <a:pPr marL="569913" indent="-90488">
              <a:spcBef>
                <a:spcPts val="600"/>
              </a:spcBef>
              <a:buClrTx/>
              <a:buFont typeface="Wingdings" panose="05000000000000000000" pitchFamily="2" charset="2"/>
              <a:buChar char="q"/>
            </a:pPr>
            <a:r>
              <a:rPr lang="en-US" dirty="0"/>
              <a:t>1985-2000</a:t>
            </a:r>
          </a:p>
          <a:p>
            <a:pPr marL="569913" indent="-90488">
              <a:spcBef>
                <a:spcPts val="600"/>
              </a:spcBef>
              <a:buClrTx/>
              <a:buFont typeface="Wingdings" panose="05000000000000000000" pitchFamily="2" charset="2"/>
              <a:buChar char="q"/>
            </a:pPr>
            <a:r>
              <a:rPr lang="en-US" dirty="0"/>
              <a:t>2000-2020</a:t>
            </a:r>
          </a:p>
          <a:p>
            <a:pPr>
              <a:spcBef>
                <a:spcPts val="600"/>
              </a:spcBef>
            </a:pPr>
            <a:r>
              <a:rPr lang="en-US" dirty="0"/>
              <a:t>What is the “goal” of your FL classroom?</a:t>
            </a:r>
          </a:p>
          <a:p>
            <a:pPr marL="569913" indent="-90488">
              <a:spcBef>
                <a:spcPts val="600"/>
              </a:spcBef>
              <a:buClrTx/>
              <a:buFont typeface="Wingdings" panose="05000000000000000000" pitchFamily="2" charset="2"/>
              <a:buChar char="q"/>
            </a:pPr>
            <a:r>
              <a:rPr lang="en-US" dirty="0"/>
              <a:t>Fluency and accuracy</a:t>
            </a:r>
          </a:p>
          <a:p>
            <a:pPr marL="569913" indent="-90488">
              <a:spcBef>
                <a:spcPts val="600"/>
              </a:spcBef>
              <a:buClrTx/>
              <a:buFont typeface="Wingdings" panose="05000000000000000000" pitchFamily="2" charset="2"/>
              <a:buChar char="q"/>
            </a:pPr>
            <a:r>
              <a:rPr lang="en-US" dirty="0"/>
              <a:t>Communicative competence</a:t>
            </a:r>
          </a:p>
          <a:p>
            <a:pPr marL="569913" indent="-90488">
              <a:spcBef>
                <a:spcPts val="600"/>
              </a:spcBef>
              <a:buClrTx/>
              <a:buFont typeface="Wingdings" panose="05000000000000000000" pitchFamily="2" charset="2"/>
              <a:buChar char="q"/>
            </a:pPr>
            <a:r>
              <a:rPr lang="en-US" dirty="0"/>
              <a:t>Proficiency</a:t>
            </a:r>
          </a:p>
          <a:p>
            <a:pPr marL="0" indent="0">
              <a:spcBef>
                <a:spcPts val="600"/>
              </a:spcBef>
              <a:buClrTx/>
              <a:buNone/>
            </a:pPr>
            <a:r>
              <a:rPr lang="en-US" dirty="0"/>
              <a:t>What is the most common ‘activity’ your students due during class?</a:t>
            </a:r>
          </a:p>
          <a:p>
            <a:pPr marL="569913" indent="-90488">
              <a:spcBef>
                <a:spcPts val="600"/>
              </a:spcBef>
              <a:buClrTx/>
              <a:buFont typeface="Wingdings" panose="05000000000000000000" pitchFamily="2" charset="2"/>
              <a:buChar char="q"/>
            </a:pPr>
            <a:r>
              <a:rPr lang="en-US" dirty="0"/>
              <a:t>Listening to the language</a:t>
            </a:r>
          </a:p>
          <a:p>
            <a:pPr marL="569913" indent="-90488">
              <a:spcBef>
                <a:spcPts val="600"/>
              </a:spcBef>
              <a:buClrTx/>
              <a:buFont typeface="Wingdings" panose="05000000000000000000" pitchFamily="2" charset="2"/>
              <a:buChar char="q"/>
            </a:pPr>
            <a:r>
              <a:rPr lang="en-US" dirty="0"/>
              <a:t>Doing exercises with</a:t>
            </a:r>
          </a:p>
        </p:txBody>
      </p:sp>
      <p:sp>
        <p:nvSpPr>
          <p:cNvPr id="4" name="Title 1">
            <a:extLst>
              <a:ext uri="{FF2B5EF4-FFF2-40B4-BE49-F238E27FC236}">
                <a16:creationId xmlns:a16="http://schemas.microsoft.com/office/drawing/2014/main" id="{F843D274-24AA-4768-A957-4197869BA0BE}"/>
              </a:ext>
            </a:extLst>
          </p:cNvPr>
          <p:cNvSpPr txBox="1">
            <a:spLocks/>
          </p:cNvSpPr>
          <p:nvPr/>
        </p:nvSpPr>
        <p:spPr>
          <a:xfrm>
            <a:off x="0" y="101585"/>
            <a:ext cx="9144000" cy="1744149"/>
          </a:xfrm>
          <a:prstGeom prst="rect">
            <a:avLst/>
          </a:prstGeom>
        </p:spPr>
        <p:txBody>
          <a:bodyPr vert="horz" lIns="91440" tIns="45720" rIns="91440" bIns="45720" rtlCol="0" anchor="b">
            <a:noAutofit/>
            <a:scene3d>
              <a:camera prst="orthographicFront"/>
              <a:lightRig rig="harsh" dir="t"/>
            </a:scene3d>
            <a:sp3d extrusionH="57150" prstMaterial="matte">
              <a:bevelT w="63500" h="12700" prst="angle"/>
              <a:contourClr>
                <a:schemeClr val="bg1">
                  <a:lumMod val="65000"/>
                </a:schemeClr>
              </a:contourClr>
            </a:sp3d>
          </a:bodyPr>
          <a:lstStyle>
            <a:lvl1pPr algn="l" defTabSz="914400" rtl="0" eaLnBrk="1" latinLnBrk="0" hangingPunct="1">
              <a:lnSpc>
                <a:spcPct val="85000"/>
              </a:lnSpc>
              <a:spcBef>
                <a:spcPct val="0"/>
              </a:spcBef>
              <a:buNone/>
              <a:defRPr sz="4800" kern="1200" spc="-50" baseline="0">
                <a:solidFill>
                  <a:schemeClr val="tx1"/>
                </a:solidFill>
                <a:latin typeface="+mj-lt"/>
                <a:ea typeface="+mj-ea"/>
                <a:cs typeface="+mj-cs"/>
              </a:defRPr>
            </a:lvl1pPr>
          </a:lstStyle>
          <a:p>
            <a:pPr algn="ctr"/>
            <a:r>
              <a:rPr lang="en-US" sz="5800" b="1" dirty="0">
                <a:solidFill>
                  <a:schemeClr val="accent1">
                    <a:lumMod val="50000"/>
                  </a:schemeClr>
                </a:solidFill>
                <a:latin typeface="Aharoni" panose="02010803020104030203" pitchFamily="2" charset="-79"/>
                <a:cs typeface="Aharoni" panose="02010803020104030203" pitchFamily="2" charset="-79"/>
              </a:rPr>
              <a:t>A QUICK SURVEY</a:t>
            </a:r>
            <a:br>
              <a:rPr lang="en-US" sz="7200" b="1" dirty="0">
                <a:solidFill>
                  <a:schemeClr val="accent1">
                    <a:lumMod val="50000"/>
                  </a:schemeClr>
                </a:solidFill>
              </a:rPr>
            </a:br>
            <a:r>
              <a:rPr lang="en-US" dirty="0">
                <a:solidFill>
                  <a:schemeClr val="accent1">
                    <a:lumMod val="50000"/>
                  </a:schemeClr>
                </a:solidFill>
              </a:rPr>
              <a:t>by raise of hands. . .</a:t>
            </a:r>
            <a:endParaRPr lang="en-US" sz="3200" b="1" dirty="0">
              <a:ln/>
              <a:solidFill>
                <a:schemeClr val="accent1">
                  <a:lumMod val="50000"/>
                </a:schemeClr>
              </a:solidFill>
            </a:endParaRPr>
          </a:p>
        </p:txBody>
      </p:sp>
    </p:spTree>
    <p:extLst>
      <p:ext uri="{BB962C8B-B14F-4D97-AF65-F5344CB8AC3E}">
        <p14:creationId xmlns:p14="http://schemas.microsoft.com/office/powerpoint/2010/main" val="197471129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fade">
                                      <p:cBhvr>
                                        <p:cTn id="4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2B847D-BB5C-4C12-A4C7-98F13991F8A8}"/>
              </a:ext>
            </a:extLst>
          </p:cNvPr>
          <p:cNvSpPr>
            <a:spLocks noGrp="1"/>
          </p:cNvSpPr>
          <p:nvPr>
            <p:ph idx="1"/>
          </p:nvPr>
        </p:nvSpPr>
        <p:spPr>
          <a:xfrm>
            <a:off x="1818042" y="1845734"/>
            <a:ext cx="6548718" cy="4023360"/>
          </a:xfrm>
        </p:spPr>
        <p:txBody>
          <a:bodyPr>
            <a:normAutofit/>
          </a:bodyPr>
          <a:lstStyle/>
          <a:p>
            <a:pPr>
              <a:spcBef>
                <a:spcPts val="600"/>
              </a:spcBef>
            </a:pPr>
            <a:r>
              <a:rPr lang="en-US" sz="3200" dirty="0"/>
              <a:t>One personal,</a:t>
            </a:r>
          </a:p>
          <a:p>
            <a:pPr marL="2398713" indent="-90488">
              <a:spcBef>
                <a:spcPts val="600"/>
              </a:spcBef>
            </a:pPr>
            <a:r>
              <a:rPr lang="en-US" sz="3200" dirty="0"/>
              <a:t>the other global.</a:t>
            </a:r>
          </a:p>
        </p:txBody>
      </p:sp>
      <p:sp>
        <p:nvSpPr>
          <p:cNvPr id="4" name="Title 1">
            <a:extLst>
              <a:ext uri="{FF2B5EF4-FFF2-40B4-BE49-F238E27FC236}">
                <a16:creationId xmlns:a16="http://schemas.microsoft.com/office/drawing/2014/main" id="{F843D274-24AA-4768-A957-4197869BA0BE}"/>
              </a:ext>
            </a:extLst>
          </p:cNvPr>
          <p:cNvSpPr txBox="1">
            <a:spLocks/>
          </p:cNvSpPr>
          <p:nvPr/>
        </p:nvSpPr>
        <p:spPr>
          <a:xfrm>
            <a:off x="0" y="101585"/>
            <a:ext cx="9144000" cy="1744149"/>
          </a:xfrm>
          <a:prstGeom prst="rect">
            <a:avLst/>
          </a:prstGeom>
        </p:spPr>
        <p:txBody>
          <a:bodyPr vert="horz" lIns="91440" tIns="45720" rIns="91440" bIns="45720" rtlCol="0" anchor="b">
            <a:noAutofit/>
            <a:scene3d>
              <a:camera prst="orthographicFront"/>
              <a:lightRig rig="harsh" dir="t"/>
            </a:scene3d>
            <a:sp3d extrusionH="57150" prstMaterial="matte">
              <a:bevelT w="63500" h="12700" prst="angle"/>
              <a:contourClr>
                <a:schemeClr val="bg1">
                  <a:lumMod val="65000"/>
                </a:schemeClr>
              </a:contourClr>
            </a:sp3d>
          </a:bodyPr>
          <a:lstStyle>
            <a:lvl1pPr algn="l" defTabSz="914400" rtl="0" eaLnBrk="1" latinLnBrk="0" hangingPunct="1">
              <a:lnSpc>
                <a:spcPct val="85000"/>
              </a:lnSpc>
              <a:spcBef>
                <a:spcPct val="0"/>
              </a:spcBef>
              <a:buNone/>
              <a:defRPr sz="4800" kern="1200" spc="-50" baseline="0">
                <a:solidFill>
                  <a:schemeClr val="tx1"/>
                </a:solidFill>
                <a:latin typeface="+mj-lt"/>
                <a:ea typeface="+mj-ea"/>
                <a:cs typeface="+mj-cs"/>
              </a:defRPr>
            </a:lvl1pPr>
          </a:lstStyle>
          <a:p>
            <a:pPr algn="ctr"/>
            <a:r>
              <a:rPr lang="en-US" sz="5800" b="1" dirty="0">
                <a:solidFill>
                  <a:schemeClr val="accent1">
                    <a:lumMod val="50000"/>
                  </a:schemeClr>
                </a:solidFill>
                <a:latin typeface="Aharoni" panose="02010803020104030203" pitchFamily="2" charset="-79"/>
                <a:cs typeface="Aharoni" panose="02010803020104030203" pitchFamily="2" charset="-79"/>
              </a:rPr>
              <a:t>Two history lessons. . .</a:t>
            </a:r>
            <a:br>
              <a:rPr lang="en-US" sz="7200" b="1" dirty="0">
                <a:solidFill>
                  <a:schemeClr val="accent1">
                    <a:lumMod val="50000"/>
                  </a:schemeClr>
                </a:solidFill>
              </a:rPr>
            </a:br>
            <a:endParaRPr lang="en-US" sz="3200" b="1" dirty="0">
              <a:ln/>
              <a:solidFill>
                <a:schemeClr val="accent1">
                  <a:lumMod val="50000"/>
                </a:schemeClr>
              </a:solidFill>
            </a:endParaRPr>
          </a:p>
        </p:txBody>
      </p:sp>
    </p:spTree>
    <p:extLst>
      <p:ext uri="{BB962C8B-B14F-4D97-AF65-F5344CB8AC3E}">
        <p14:creationId xmlns:p14="http://schemas.microsoft.com/office/powerpoint/2010/main" val="139163913"/>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2960" y="286605"/>
            <a:ext cx="7543800" cy="1051542"/>
          </a:xfrm>
        </p:spPr>
        <p:txBody>
          <a:bodyPr/>
          <a:lstStyle/>
          <a:p>
            <a:r>
              <a:rPr lang="en-US" dirty="0"/>
              <a:t>History lesson No. 1</a:t>
            </a:r>
          </a:p>
        </p:txBody>
      </p:sp>
      <p:sp>
        <p:nvSpPr>
          <p:cNvPr id="2" name="Text Placeholder 1"/>
          <p:cNvSpPr>
            <a:spLocks noGrp="1"/>
          </p:cNvSpPr>
          <p:nvPr>
            <p:ph idx="1"/>
          </p:nvPr>
        </p:nvSpPr>
        <p:spPr>
          <a:xfrm>
            <a:off x="373224" y="1888272"/>
            <a:ext cx="8124005" cy="4259767"/>
          </a:xfrm>
        </p:spPr>
        <p:txBody>
          <a:bodyPr>
            <a:normAutofit/>
          </a:bodyPr>
          <a:lstStyle/>
          <a:p>
            <a:pPr marL="50800" indent="0">
              <a:buNone/>
            </a:pPr>
            <a:r>
              <a:rPr lang="en-US" dirty="0"/>
              <a:t>Tom Mathews</a:t>
            </a:r>
            <a:br>
              <a:rPr lang="en-US" dirty="0"/>
            </a:br>
            <a:r>
              <a:rPr lang="en-US" dirty="0"/>
              <a:t>Professor of Spanish</a:t>
            </a:r>
            <a:br>
              <a:rPr lang="en-US" dirty="0"/>
            </a:br>
            <a:r>
              <a:rPr lang="en-US" dirty="0"/>
              <a:t>Weber State University</a:t>
            </a:r>
          </a:p>
          <a:p>
            <a:pPr marL="50800" indent="0">
              <a:buNone/>
            </a:pPr>
            <a:endParaRPr lang="en-US" sz="1050" dirty="0"/>
          </a:p>
          <a:p>
            <a:r>
              <a:rPr lang="en-US" dirty="0">
                <a:solidFill>
                  <a:schemeClr val="accent1">
                    <a:lumMod val="75000"/>
                  </a:schemeClr>
                </a:solidFill>
              </a:rPr>
              <a:t>I grew up in Los Angeles California. Studied Spanish from 3</a:t>
            </a:r>
            <a:r>
              <a:rPr lang="en-US" baseline="30000" dirty="0">
                <a:solidFill>
                  <a:schemeClr val="accent1">
                    <a:lumMod val="75000"/>
                  </a:schemeClr>
                </a:solidFill>
              </a:rPr>
              <a:t>rd</a:t>
            </a:r>
            <a:r>
              <a:rPr lang="en-US" dirty="0">
                <a:solidFill>
                  <a:schemeClr val="accent1">
                    <a:lumMod val="75000"/>
                  </a:schemeClr>
                </a:solidFill>
              </a:rPr>
              <a:t> through 11</a:t>
            </a:r>
            <a:r>
              <a:rPr lang="en-US" baseline="30000" dirty="0">
                <a:solidFill>
                  <a:schemeClr val="accent1">
                    <a:lumMod val="75000"/>
                  </a:schemeClr>
                </a:solidFill>
              </a:rPr>
              <a:t>th</a:t>
            </a:r>
            <a:r>
              <a:rPr lang="en-US" dirty="0">
                <a:solidFill>
                  <a:schemeClr val="accent1">
                    <a:lumMod val="75000"/>
                  </a:schemeClr>
                </a:solidFill>
              </a:rPr>
              <a:t> grade.</a:t>
            </a:r>
          </a:p>
        </p:txBody>
      </p:sp>
      <p:sp>
        <p:nvSpPr>
          <p:cNvPr id="4" name="TextBox 3">
            <a:extLst>
              <a:ext uri="{FF2B5EF4-FFF2-40B4-BE49-F238E27FC236}">
                <a16:creationId xmlns:a16="http://schemas.microsoft.com/office/drawing/2014/main" id="{4E5E81C6-6A68-4398-9B31-6601EF55B0F3}"/>
              </a:ext>
            </a:extLst>
          </p:cNvPr>
          <p:cNvSpPr txBox="1"/>
          <p:nvPr/>
        </p:nvSpPr>
        <p:spPr>
          <a:xfrm>
            <a:off x="4485939" y="3941065"/>
            <a:ext cx="4011290" cy="1477328"/>
          </a:xfrm>
          <a:prstGeom prst="rect">
            <a:avLst/>
          </a:prstGeom>
          <a:ln w="28575"/>
          <a:effectLst>
            <a:outerShdw blurRad="50800" dist="2540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lIns="274320" tIns="274320" rIns="274320" bIns="274320" rtlCol="0">
            <a:spAutoFit/>
          </a:bodyPr>
          <a:lstStyle/>
          <a:p>
            <a:r>
              <a:rPr lang="en-US" sz="2000" dirty="0"/>
              <a:t>I didn’t learn much. Was ‘asked’ to drop AP Spanish my senior year.</a:t>
            </a:r>
          </a:p>
        </p:txBody>
      </p:sp>
    </p:spTree>
    <p:extLst>
      <p:ext uri="{BB962C8B-B14F-4D97-AF65-F5344CB8AC3E}">
        <p14:creationId xmlns:p14="http://schemas.microsoft.com/office/powerpoint/2010/main" val="105873633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2960" y="286605"/>
            <a:ext cx="7543800" cy="1051542"/>
          </a:xfrm>
        </p:spPr>
        <p:txBody>
          <a:bodyPr/>
          <a:lstStyle/>
          <a:p>
            <a:r>
              <a:rPr lang="en-US" dirty="0"/>
              <a:t>History lesson No. 1</a:t>
            </a:r>
            <a:endParaRPr lang="es-ES" dirty="0"/>
          </a:p>
        </p:txBody>
      </p:sp>
      <p:sp>
        <p:nvSpPr>
          <p:cNvPr id="2" name="Text Placeholder 1"/>
          <p:cNvSpPr>
            <a:spLocks noGrp="1"/>
          </p:cNvSpPr>
          <p:nvPr>
            <p:ph idx="1"/>
          </p:nvPr>
        </p:nvSpPr>
        <p:spPr>
          <a:xfrm>
            <a:off x="373224" y="1888272"/>
            <a:ext cx="8124005" cy="4259767"/>
          </a:xfrm>
        </p:spPr>
        <p:txBody>
          <a:bodyPr>
            <a:normAutofit/>
          </a:bodyPr>
          <a:lstStyle/>
          <a:p>
            <a:pPr marL="50800" indent="0">
              <a:buNone/>
            </a:pPr>
            <a:r>
              <a:rPr lang="en-US" dirty="0"/>
              <a:t>Tom Mathews</a:t>
            </a:r>
            <a:br>
              <a:rPr lang="en-US" dirty="0"/>
            </a:br>
            <a:r>
              <a:rPr lang="en-US" dirty="0"/>
              <a:t>Professor of Spanish</a:t>
            </a:r>
            <a:br>
              <a:rPr lang="en-US" dirty="0"/>
            </a:br>
            <a:r>
              <a:rPr lang="en-US" dirty="0"/>
              <a:t>Weber State University</a:t>
            </a:r>
          </a:p>
          <a:p>
            <a:pPr marL="50800" indent="0">
              <a:buNone/>
            </a:pPr>
            <a:endParaRPr lang="en-US" sz="1050" dirty="0"/>
          </a:p>
          <a:p>
            <a:r>
              <a:rPr lang="en-US" dirty="0">
                <a:solidFill>
                  <a:schemeClr val="accent1">
                    <a:lumMod val="75000"/>
                  </a:schemeClr>
                </a:solidFill>
              </a:rPr>
              <a:t>I grew up in Los Angeles California. Studied Spanish from 3</a:t>
            </a:r>
            <a:r>
              <a:rPr lang="en-US" baseline="30000" dirty="0">
                <a:solidFill>
                  <a:schemeClr val="accent1">
                    <a:lumMod val="75000"/>
                  </a:schemeClr>
                </a:solidFill>
              </a:rPr>
              <a:t>rd</a:t>
            </a:r>
            <a:r>
              <a:rPr lang="en-US" dirty="0">
                <a:solidFill>
                  <a:schemeClr val="accent1">
                    <a:lumMod val="75000"/>
                  </a:schemeClr>
                </a:solidFill>
              </a:rPr>
              <a:t> through 11</a:t>
            </a:r>
            <a:r>
              <a:rPr lang="en-US" baseline="30000" dirty="0">
                <a:solidFill>
                  <a:schemeClr val="accent1">
                    <a:lumMod val="75000"/>
                  </a:schemeClr>
                </a:solidFill>
              </a:rPr>
              <a:t>th</a:t>
            </a:r>
            <a:r>
              <a:rPr lang="en-US" dirty="0">
                <a:solidFill>
                  <a:schemeClr val="accent1">
                    <a:lumMod val="75000"/>
                  </a:schemeClr>
                </a:solidFill>
              </a:rPr>
              <a:t> grade.</a:t>
            </a:r>
          </a:p>
          <a:p>
            <a:r>
              <a:rPr lang="en-US" dirty="0">
                <a:solidFill>
                  <a:schemeClr val="accent1">
                    <a:lumMod val="75000"/>
                  </a:schemeClr>
                </a:solidFill>
              </a:rPr>
              <a:t>LDS Mission in Spanish (1975-1977).</a:t>
            </a:r>
          </a:p>
        </p:txBody>
      </p:sp>
      <p:sp>
        <p:nvSpPr>
          <p:cNvPr id="4" name="TextBox 3">
            <a:extLst>
              <a:ext uri="{FF2B5EF4-FFF2-40B4-BE49-F238E27FC236}">
                <a16:creationId xmlns:a16="http://schemas.microsoft.com/office/drawing/2014/main" id="{BCE83FB0-C7E5-49F2-88FE-ADE2FACF3D65}"/>
              </a:ext>
            </a:extLst>
          </p:cNvPr>
          <p:cNvSpPr txBox="1"/>
          <p:nvPr/>
        </p:nvSpPr>
        <p:spPr>
          <a:xfrm>
            <a:off x="4572000" y="4403644"/>
            <a:ext cx="4011290" cy="1169551"/>
          </a:xfrm>
          <a:prstGeom prst="rect">
            <a:avLst/>
          </a:prstGeom>
          <a:ln w="28575"/>
          <a:effectLst>
            <a:outerShdw blurRad="50800" dist="2540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lIns="274320" tIns="274320" rIns="274320" bIns="274320" rtlCol="0">
            <a:spAutoFit/>
          </a:bodyPr>
          <a:lstStyle/>
          <a:p>
            <a:r>
              <a:rPr lang="en-US" sz="2000" dirty="0"/>
              <a:t>I learned fast and pretty well. I did not study grammar.</a:t>
            </a:r>
          </a:p>
        </p:txBody>
      </p:sp>
    </p:spTree>
    <p:extLst>
      <p:ext uri="{BB962C8B-B14F-4D97-AF65-F5344CB8AC3E}">
        <p14:creationId xmlns:p14="http://schemas.microsoft.com/office/powerpoint/2010/main" val="220140402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2960" y="286605"/>
            <a:ext cx="7543800" cy="1051542"/>
          </a:xfrm>
        </p:spPr>
        <p:txBody>
          <a:bodyPr/>
          <a:lstStyle/>
          <a:p>
            <a:r>
              <a:rPr lang="en-US" dirty="0"/>
              <a:t>History lesson No. 1</a:t>
            </a:r>
            <a:endParaRPr lang="es-ES" dirty="0"/>
          </a:p>
        </p:txBody>
      </p:sp>
      <p:sp>
        <p:nvSpPr>
          <p:cNvPr id="2" name="Text Placeholder 1"/>
          <p:cNvSpPr>
            <a:spLocks noGrp="1"/>
          </p:cNvSpPr>
          <p:nvPr>
            <p:ph idx="1"/>
          </p:nvPr>
        </p:nvSpPr>
        <p:spPr>
          <a:xfrm>
            <a:off x="373224" y="1888272"/>
            <a:ext cx="8124005" cy="4259767"/>
          </a:xfrm>
        </p:spPr>
        <p:txBody>
          <a:bodyPr>
            <a:normAutofit/>
          </a:bodyPr>
          <a:lstStyle/>
          <a:p>
            <a:pPr marL="50800" indent="0">
              <a:buNone/>
            </a:pPr>
            <a:r>
              <a:rPr lang="en-US" dirty="0"/>
              <a:t>Tom Mathews</a:t>
            </a:r>
            <a:br>
              <a:rPr lang="en-US" dirty="0"/>
            </a:br>
            <a:r>
              <a:rPr lang="en-US" dirty="0"/>
              <a:t>Professor of Spanish</a:t>
            </a:r>
            <a:br>
              <a:rPr lang="en-US" dirty="0"/>
            </a:br>
            <a:r>
              <a:rPr lang="en-US" dirty="0"/>
              <a:t>Weber State University</a:t>
            </a:r>
          </a:p>
          <a:p>
            <a:pPr marL="50800" indent="0">
              <a:buNone/>
            </a:pPr>
            <a:endParaRPr lang="en-US" sz="1050" dirty="0"/>
          </a:p>
          <a:p>
            <a:r>
              <a:rPr lang="en-US" dirty="0">
                <a:solidFill>
                  <a:schemeClr val="accent1">
                    <a:lumMod val="75000"/>
                  </a:schemeClr>
                </a:solidFill>
              </a:rPr>
              <a:t>I grew up in Los Angeles California. Studied Spanish from 3</a:t>
            </a:r>
            <a:r>
              <a:rPr lang="en-US" baseline="30000" dirty="0">
                <a:solidFill>
                  <a:schemeClr val="accent1">
                    <a:lumMod val="75000"/>
                  </a:schemeClr>
                </a:solidFill>
              </a:rPr>
              <a:t>rd</a:t>
            </a:r>
            <a:r>
              <a:rPr lang="en-US" dirty="0">
                <a:solidFill>
                  <a:schemeClr val="accent1">
                    <a:lumMod val="75000"/>
                  </a:schemeClr>
                </a:solidFill>
              </a:rPr>
              <a:t> through 11</a:t>
            </a:r>
            <a:r>
              <a:rPr lang="en-US" baseline="30000" dirty="0">
                <a:solidFill>
                  <a:schemeClr val="accent1">
                    <a:lumMod val="75000"/>
                  </a:schemeClr>
                </a:solidFill>
              </a:rPr>
              <a:t>th</a:t>
            </a:r>
            <a:r>
              <a:rPr lang="en-US" dirty="0">
                <a:solidFill>
                  <a:schemeClr val="accent1">
                    <a:lumMod val="75000"/>
                  </a:schemeClr>
                </a:solidFill>
              </a:rPr>
              <a:t> grade.</a:t>
            </a:r>
          </a:p>
          <a:p>
            <a:r>
              <a:rPr lang="en-US" dirty="0">
                <a:solidFill>
                  <a:schemeClr val="accent1">
                    <a:lumMod val="75000"/>
                  </a:schemeClr>
                </a:solidFill>
              </a:rPr>
              <a:t>LDS Mission in Spanish (1975-1977).</a:t>
            </a:r>
          </a:p>
          <a:p>
            <a:r>
              <a:rPr lang="en-US" dirty="0">
                <a:solidFill>
                  <a:schemeClr val="accent1">
                    <a:lumMod val="75000"/>
                  </a:schemeClr>
                </a:solidFill>
              </a:rPr>
              <a:t>BA (1981). Spanish Teaching. Weber State College.</a:t>
            </a:r>
          </a:p>
        </p:txBody>
      </p:sp>
      <p:sp>
        <p:nvSpPr>
          <p:cNvPr id="4" name="TextBox 3">
            <a:extLst>
              <a:ext uri="{FF2B5EF4-FFF2-40B4-BE49-F238E27FC236}">
                <a16:creationId xmlns:a16="http://schemas.microsoft.com/office/drawing/2014/main" id="{26840B2B-76B2-4BE4-AE52-000DE4C3B6C4}"/>
              </a:ext>
            </a:extLst>
          </p:cNvPr>
          <p:cNvSpPr txBox="1"/>
          <p:nvPr/>
        </p:nvSpPr>
        <p:spPr>
          <a:xfrm>
            <a:off x="4594860" y="4780162"/>
            <a:ext cx="4206240" cy="1477328"/>
          </a:xfrm>
          <a:prstGeom prst="rect">
            <a:avLst/>
          </a:prstGeom>
          <a:ln w="28575"/>
          <a:effectLst>
            <a:outerShdw blurRad="50800" dist="2540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lIns="274320" tIns="274320" rIns="274320" bIns="274320" rtlCol="0">
            <a:spAutoFit/>
          </a:bodyPr>
          <a:lstStyle/>
          <a:p>
            <a:r>
              <a:rPr lang="en-US" sz="2000" dirty="0"/>
              <a:t>Trained in the Oral/Aural Method. Better known as the Audio-Lingual Method.</a:t>
            </a:r>
          </a:p>
        </p:txBody>
      </p:sp>
    </p:spTree>
    <p:extLst>
      <p:ext uri="{BB962C8B-B14F-4D97-AF65-F5344CB8AC3E}">
        <p14:creationId xmlns:p14="http://schemas.microsoft.com/office/powerpoint/2010/main" val="387933166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2960" y="286605"/>
            <a:ext cx="7543800" cy="1051542"/>
          </a:xfrm>
        </p:spPr>
        <p:txBody>
          <a:bodyPr/>
          <a:lstStyle/>
          <a:p>
            <a:r>
              <a:rPr lang="en-US" dirty="0"/>
              <a:t>History lesson No. 1</a:t>
            </a:r>
            <a:endParaRPr lang="es-ES" dirty="0"/>
          </a:p>
        </p:txBody>
      </p:sp>
      <p:sp>
        <p:nvSpPr>
          <p:cNvPr id="2" name="Text Placeholder 1"/>
          <p:cNvSpPr>
            <a:spLocks noGrp="1"/>
          </p:cNvSpPr>
          <p:nvPr>
            <p:ph idx="1"/>
          </p:nvPr>
        </p:nvSpPr>
        <p:spPr>
          <a:xfrm>
            <a:off x="373224" y="1888272"/>
            <a:ext cx="8124005" cy="4259767"/>
          </a:xfrm>
        </p:spPr>
        <p:txBody>
          <a:bodyPr>
            <a:normAutofit/>
          </a:bodyPr>
          <a:lstStyle/>
          <a:p>
            <a:pPr marL="50800" indent="0">
              <a:buNone/>
            </a:pPr>
            <a:r>
              <a:rPr lang="en-US" dirty="0"/>
              <a:t>Tom Mathews</a:t>
            </a:r>
            <a:br>
              <a:rPr lang="en-US" dirty="0"/>
            </a:br>
            <a:r>
              <a:rPr lang="en-US" dirty="0"/>
              <a:t>Professor of Spanish</a:t>
            </a:r>
            <a:br>
              <a:rPr lang="en-US" dirty="0"/>
            </a:br>
            <a:r>
              <a:rPr lang="en-US" dirty="0"/>
              <a:t>Weber State University</a:t>
            </a:r>
          </a:p>
          <a:p>
            <a:pPr marL="50800" indent="0">
              <a:buNone/>
            </a:pPr>
            <a:endParaRPr lang="en-US" sz="1050" dirty="0"/>
          </a:p>
          <a:p>
            <a:r>
              <a:rPr lang="en-US" dirty="0">
                <a:solidFill>
                  <a:schemeClr val="accent1">
                    <a:lumMod val="75000"/>
                  </a:schemeClr>
                </a:solidFill>
              </a:rPr>
              <a:t>I grew up in Los Angeles California. Studies Spanish from 3</a:t>
            </a:r>
            <a:r>
              <a:rPr lang="en-US" baseline="30000" dirty="0">
                <a:solidFill>
                  <a:schemeClr val="accent1">
                    <a:lumMod val="75000"/>
                  </a:schemeClr>
                </a:solidFill>
              </a:rPr>
              <a:t>rd</a:t>
            </a:r>
            <a:r>
              <a:rPr lang="en-US" dirty="0">
                <a:solidFill>
                  <a:schemeClr val="accent1">
                    <a:lumMod val="75000"/>
                  </a:schemeClr>
                </a:solidFill>
              </a:rPr>
              <a:t> through 11</a:t>
            </a:r>
            <a:r>
              <a:rPr lang="en-US" baseline="30000" dirty="0">
                <a:solidFill>
                  <a:schemeClr val="accent1">
                    <a:lumMod val="75000"/>
                  </a:schemeClr>
                </a:solidFill>
              </a:rPr>
              <a:t>th</a:t>
            </a:r>
            <a:r>
              <a:rPr lang="en-US" dirty="0">
                <a:solidFill>
                  <a:schemeClr val="accent1">
                    <a:lumMod val="75000"/>
                  </a:schemeClr>
                </a:solidFill>
              </a:rPr>
              <a:t> grade.</a:t>
            </a:r>
          </a:p>
          <a:p>
            <a:r>
              <a:rPr lang="en-US" dirty="0">
                <a:solidFill>
                  <a:schemeClr val="accent1">
                    <a:lumMod val="75000"/>
                  </a:schemeClr>
                </a:solidFill>
              </a:rPr>
              <a:t>LDS Mission in Spanish (1975-1977).</a:t>
            </a:r>
          </a:p>
          <a:p>
            <a:r>
              <a:rPr lang="en-US" dirty="0">
                <a:solidFill>
                  <a:schemeClr val="accent1">
                    <a:lumMod val="75000"/>
                  </a:schemeClr>
                </a:solidFill>
              </a:rPr>
              <a:t>BA (1981). Spanish Teaching. Weber State College.</a:t>
            </a:r>
          </a:p>
          <a:p>
            <a:r>
              <a:rPr lang="en-US" dirty="0">
                <a:solidFill>
                  <a:schemeClr val="accent1">
                    <a:lumMod val="75000"/>
                  </a:schemeClr>
                </a:solidFill>
              </a:rPr>
              <a:t>Spanish Teacher at </a:t>
            </a:r>
            <a:r>
              <a:rPr lang="en-US" dirty="0" err="1">
                <a:solidFill>
                  <a:schemeClr val="accent1">
                    <a:lumMod val="75000"/>
                  </a:schemeClr>
                </a:solidFill>
              </a:rPr>
              <a:t>Wahlquist</a:t>
            </a:r>
            <a:r>
              <a:rPr lang="en-US" dirty="0">
                <a:solidFill>
                  <a:schemeClr val="accent1">
                    <a:lumMod val="75000"/>
                  </a:schemeClr>
                </a:solidFill>
              </a:rPr>
              <a:t> JHS in Weber County.</a:t>
            </a:r>
          </a:p>
        </p:txBody>
      </p:sp>
      <p:sp>
        <p:nvSpPr>
          <p:cNvPr id="4" name="TextBox 3">
            <a:extLst>
              <a:ext uri="{FF2B5EF4-FFF2-40B4-BE49-F238E27FC236}">
                <a16:creationId xmlns:a16="http://schemas.microsoft.com/office/drawing/2014/main" id="{73276B1D-C000-4F91-A62C-37F902A782B0}"/>
              </a:ext>
            </a:extLst>
          </p:cNvPr>
          <p:cNvSpPr txBox="1"/>
          <p:nvPr/>
        </p:nvSpPr>
        <p:spPr>
          <a:xfrm>
            <a:off x="6061934" y="4995315"/>
            <a:ext cx="2573767" cy="954107"/>
          </a:xfrm>
          <a:prstGeom prst="rect">
            <a:avLst/>
          </a:prstGeom>
          <a:ln w="28575"/>
          <a:effectLst>
            <a:outerShdw blurRad="50800" dist="2540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lIns="137160" tIns="137160" rIns="137160" bIns="137160"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400" b="1" dirty="0">
                <a:ln/>
                <a:solidFill>
                  <a:srgbClr val="FF0000"/>
                </a:solidFill>
              </a:rPr>
              <a:t>Aaargh!</a:t>
            </a:r>
          </a:p>
        </p:txBody>
      </p:sp>
    </p:spTree>
    <p:extLst>
      <p:ext uri="{BB962C8B-B14F-4D97-AF65-F5344CB8AC3E}">
        <p14:creationId xmlns:p14="http://schemas.microsoft.com/office/powerpoint/2010/main" val="158003429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2960" y="286605"/>
            <a:ext cx="7543800" cy="1051542"/>
          </a:xfrm>
        </p:spPr>
        <p:txBody>
          <a:bodyPr/>
          <a:lstStyle/>
          <a:p>
            <a:r>
              <a:rPr lang="en-US" dirty="0"/>
              <a:t>History lesson No. 1</a:t>
            </a:r>
            <a:endParaRPr lang="es-ES" dirty="0"/>
          </a:p>
        </p:txBody>
      </p:sp>
      <p:sp>
        <p:nvSpPr>
          <p:cNvPr id="2" name="Text Placeholder 1"/>
          <p:cNvSpPr>
            <a:spLocks noGrp="1"/>
          </p:cNvSpPr>
          <p:nvPr>
            <p:ph idx="1"/>
          </p:nvPr>
        </p:nvSpPr>
        <p:spPr>
          <a:xfrm>
            <a:off x="373224" y="1888272"/>
            <a:ext cx="8124005" cy="4259767"/>
          </a:xfrm>
        </p:spPr>
        <p:txBody>
          <a:bodyPr>
            <a:normAutofit/>
          </a:bodyPr>
          <a:lstStyle/>
          <a:p>
            <a:pPr marL="50800" indent="0">
              <a:buNone/>
            </a:pPr>
            <a:r>
              <a:rPr lang="en-US" dirty="0"/>
              <a:t>Tom Mathews</a:t>
            </a:r>
            <a:br>
              <a:rPr lang="en-US" dirty="0"/>
            </a:br>
            <a:r>
              <a:rPr lang="en-US" dirty="0"/>
              <a:t>Professor of Spanish</a:t>
            </a:r>
            <a:br>
              <a:rPr lang="en-US" dirty="0"/>
            </a:br>
            <a:r>
              <a:rPr lang="en-US" dirty="0"/>
              <a:t>Weber State University</a:t>
            </a:r>
          </a:p>
          <a:p>
            <a:pPr marL="50800" indent="0">
              <a:buNone/>
            </a:pPr>
            <a:endParaRPr lang="en-US" sz="1050" dirty="0"/>
          </a:p>
          <a:p>
            <a:r>
              <a:rPr lang="en-US" dirty="0">
                <a:solidFill>
                  <a:schemeClr val="accent1">
                    <a:lumMod val="75000"/>
                  </a:schemeClr>
                </a:solidFill>
              </a:rPr>
              <a:t>I grew up in Los Angeles California. Studies Spanish from 3</a:t>
            </a:r>
            <a:r>
              <a:rPr lang="en-US" baseline="30000" dirty="0">
                <a:solidFill>
                  <a:schemeClr val="accent1">
                    <a:lumMod val="75000"/>
                  </a:schemeClr>
                </a:solidFill>
              </a:rPr>
              <a:t>rd</a:t>
            </a:r>
            <a:r>
              <a:rPr lang="en-US" dirty="0">
                <a:solidFill>
                  <a:schemeClr val="accent1">
                    <a:lumMod val="75000"/>
                  </a:schemeClr>
                </a:solidFill>
              </a:rPr>
              <a:t> through 11</a:t>
            </a:r>
            <a:r>
              <a:rPr lang="en-US" baseline="30000" dirty="0">
                <a:solidFill>
                  <a:schemeClr val="accent1">
                    <a:lumMod val="75000"/>
                  </a:schemeClr>
                </a:solidFill>
              </a:rPr>
              <a:t>th</a:t>
            </a:r>
            <a:r>
              <a:rPr lang="en-US" dirty="0">
                <a:solidFill>
                  <a:schemeClr val="accent1">
                    <a:lumMod val="75000"/>
                  </a:schemeClr>
                </a:solidFill>
              </a:rPr>
              <a:t> grade.</a:t>
            </a:r>
          </a:p>
          <a:p>
            <a:r>
              <a:rPr lang="en-US" dirty="0">
                <a:solidFill>
                  <a:schemeClr val="accent1">
                    <a:lumMod val="75000"/>
                  </a:schemeClr>
                </a:solidFill>
              </a:rPr>
              <a:t>LDS Mission in Spanish (1975-1977).</a:t>
            </a:r>
          </a:p>
          <a:p>
            <a:r>
              <a:rPr lang="en-US" dirty="0">
                <a:solidFill>
                  <a:schemeClr val="accent1">
                    <a:lumMod val="75000"/>
                  </a:schemeClr>
                </a:solidFill>
              </a:rPr>
              <a:t>BA (1981). Spanish Teaching. Weber State College.</a:t>
            </a:r>
          </a:p>
          <a:p>
            <a:r>
              <a:rPr lang="en-US" dirty="0">
                <a:solidFill>
                  <a:schemeClr val="accent1">
                    <a:lumMod val="75000"/>
                  </a:schemeClr>
                </a:solidFill>
              </a:rPr>
              <a:t>Spanish Teacher at </a:t>
            </a:r>
            <a:r>
              <a:rPr lang="en-US" dirty="0" err="1">
                <a:solidFill>
                  <a:schemeClr val="accent1">
                    <a:lumMod val="75000"/>
                  </a:schemeClr>
                </a:solidFill>
              </a:rPr>
              <a:t>Wahlquist</a:t>
            </a:r>
            <a:r>
              <a:rPr lang="en-US" dirty="0">
                <a:solidFill>
                  <a:schemeClr val="accent1">
                    <a:lumMod val="75000"/>
                  </a:schemeClr>
                </a:solidFill>
              </a:rPr>
              <a:t> JHS.</a:t>
            </a:r>
          </a:p>
          <a:p>
            <a:r>
              <a:rPr lang="en-US" dirty="0">
                <a:solidFill>
                  <a:schemeClr val="accent1">
                    <a:lumMod val="75000"/>
                  </a:schemeClr>
                </a:solidFill>
              </a:rPr>
              <a:t>MA in Spanish Lit &amp; PHD in Linguistics</a:t>
            </a:r>
          </a:p>
        </p:txBody>
      </p:sp>
      <p:sp>
        <p:nvSpPr>
          <p:cNvPr id="4" name="TextBox 3">
            <a:extLst>
              <a:ext uri="{FF2B5EF4-FFF2-40B4-BE49-F238E27FC236}">
                <a16:creationId xmlns:a16="http://schemas.microsoft.com/office/drawing/2014/main" id="{7205AFB3-EE95-4044-9BE7-7A27A321ED59}"/>
              </a:ext>
            </a:extLst>
          </p:cNvPr>
          <p:cNvSpPr txBox="1"/>
          <p:nvPr/>
        </p:nvSpPr>
        <p:spPr>
          <a:xfrm>
            <a:off x="4759486" y="4866222"/>
            <a:ext cx="4011290" cy="1169551"/>
          </a:xfrm>
          <a:prstGeom prst="rect">
            <a:avLst/>
          </a:prstGeom>
          <a:ln w="28575"/>
          <a:effectLst>
            <a:outerShdw blurRad="50800" dist="2540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lIns="274320" tIns="274320" rIns="274320" bIns="274320" rtlCol="0">
            <a:spAutoFit/>
          </a:bodyPr>
          <a:lstStyle/>
          <a:p>
            <a:r>
              <a:rPr lang="en-US" sz="2000" dirty="0"/>
              <a:t>Began to think seriously about pedagogy and methodology.</a:t>
            </a:r>
          </a:p>
        </p:txBody>
      </p:sp>
    </p:spTree>
    <p:extLst>
      <p:ext uri="{BB962C8B-B14F-4D97-AF65-F5344CB8AC3E}">
        <p14:creationId xmlns:p14="http://schemas.microsoft.com/office/powerpoint/2010/main" val="128065079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2960" y="286605"/>
            <a:ext cx="7543800" cy="1051542"/>
          </a:xfrm>
        </p:spPr>
        <p:txBody>
          <a:bodyPr/>
          <a:lstStyle/>
          <a:p>
            <a:r>
              <a:rPr lang="en-US" dirty="0"/>
              <a:t>History lesson No. 1</a:t>
            </a:r>
            <a:endParaRPr lang="es-ES" dirty="0"/>
          </a:p>
        </p:txBody>
      </p:sp>
      <p:sp>
        <p:nvSpPr>
          <p:cNvPr id="2" name="Text Placeholder 1"/>
          <p:cNvSpPr>
            <a:spLocks noGrp="1"/>
          </p:cNvSpPr>
          <p:nvPr>
            <p:ph idx="1"/>
          </p:nvPr>
        </p:nvSpPr>
        <p:spPr>
          <a:xfrm>
            <a:off x="373224" y="1888272"/>
            <a:ext cx="8124005" cy="4259767"/>
          </a:xfrm>
        </p:spPr>
        <p:txBody>
          <a:bodyPr>
            <a:normAutofit/>
          </a:bodyPr>
          <a:lstStyle/>
          <a:p>
            <a:pPr marL="50800" indent="0">
              <a:buNone/>
            </a:pPr>
            <a:r>
              <a:rPr lang="en-US" dirty="0"/>
              <a:t>Tom Mathews</a:t>
            </a:r>
            <a:br>
              <a:rPr lang="en-US" dirty="0"/>
            </a:br>
            <a:r>
              <a:rPr lang="en-US" dirty="0"/>
              <a:t>Professor of Spanish</a:t>
            </a:r>
            <a:br>
              <a:rPr lang="en-US" dirty="0"/>
            </a:br>
            <a:r>
              <a:rPr lang="en-US" dirty="0"/>
              <a:t>Weber State University</a:t>
            </a:r>
          </a:p>
          <a:p>
            <a:pPr marL="50800" indent="0">
              <a:buNone/>
            </a:pPr>
            <a:endParaRPr lang="en-US" sz="1050" dirty="0"/>
          </a:p>
          <a:p>
            <a:r>
              <a:rPr lang="en-US" dirty="0">
                <a:solidFill>
                  <a:schemeClr val="accent1">
                    <a:lumMod val="75000"/>
                  </a:schemeClr>
                </a:solidFill>
              </a:rPr>
              <a:t>I grew up in Los Angeles California. Studies Spanish from 3</a:t>
            </a:r>
            <a:r>
              <a:rPr lang="en-US" baseline="30000" dirty="0">
                <a:solidFill>
                  <a:schemeClr val="accent1">
                    <a:lumMod val="75000"/>
                  </a:schemeClr>
                </a:solidFill>
              </a:rPr>
              <a:t>rd</a:t>
            </a:r>
            <a:r>
              <a:rPr lang="en-US" dirty="0">
                <a:solidFill>
                  <a:schemeClr val="accent1">
                    <a:lumMod val="75000"/>
                  </a:schemeClr>
                </a:solidFill>
              </a:rPr>
              <a:t> through 11</a:t>
            </a:r>
            <a:r>
              <a:rPr lang="en-US" baseline="30000" dirty="0">
                <a:solidFill>
                  <a:schemeClr val="accent1">
                    <a:lumMod val="75000"/>
                  </a:schemeClr>
                </a:solidFill>
              </a:rPr>
              <a:t>th</a:t>
            </a:r>
            <a:r>
              <a:rPr lang="en-US" dirty="0">
                <a:solidFill>
                  <a:schemeClr val="accent1">
                    <a:lumMod val="75000"/>
                  </a:schemeClr>
                </a:solidFill>
              </a:rPr>
              <a:t> grade.</a:t>
            </a:r>
          </a:p>
          <a:p>
            <a:r>
              <a:rPr lang="en-US" dirty="0">
                <a:solidFill>
                  <a:schemeClr val="accent1">
                    <a:lumMod val="75000"/>
                  </a:schemeClr>
                </a:solidFill>
              </a:rPr>
              <a:t>LDS Mission in Spanish (1975-1977).</a:t>
            </a:r>
          </a:p>
          <a:p>
            <a:r>
              <a:rPr lang="en-US" dirty="0">
                <a:solidFill>
                  <a:schemeClr val="accent1">
                    <a:lumMod val="75000"/>
                  </a:schemeClr>
                </a:solidFill>
              </a:rPr>
              <a:t>BA (1981). Spanish Teaching. Weber State College.</a:t>
            </a:r>
          </a:p>
          <a:p>
            <a:r>
              <a:rPr lang="en-US" dirty="0">
                <a:solidFill>
                  <a:schemeClr val="accent1">
                    <a:lumMod val="75000"/>
                  </a:schemeClr>
                </a:solidFill>
              </a:rPr>
              <a:t>Spanish Teacher at </a:t>
            </a:r>
            <a:r>
              <a:rPr lang="en-US" dirty="0" err="1">
                <a:solidFill>
                  <a:schemeClr val="accent1">
                    <a:lumMod val="75000"/>
                  </a:schemeClr>
                </a:solidFill>
              </a:rPr>
              <a:t>Wahlquist</a:t>
            </a:r>
            <a:r>
              <a:rPr lang="en-US" dirty="0">
                <a:solidFill>
                  <a:schemeClr val="accent1">
                    <a:lumMod val="75000"/>
                  </a:schemeClr>
                </a:solidFill>
              </a:rPr>
              <a:t> JHS.</a:t>
            </a:r>
          </a:p>
          <a:p>
            <a:r>
              <a:rPr lang="en-US" dirty="0">
                <a:solidFill>
                  <a:schemeClr val="accent1">
                    <a:lumMod val="75000"/>
                  </a:schemeClr>
                </a:solidFill>
              </a:rPr>
              <a:t>MA in Spanish Lit &amp; PHD in Linguistics</a:t>
            </a:r>
          </a:p>
          <a:p>
            <a:r>
              <a:rPr lang="en-US" dirty="0">
                <a:solidFill>
                  <a:schemeClr val="accent1">
                    <a:lumMod val="75000"/>
                  </a:schemeClr>
                </a:solidFill>
              </a:rPr>
              <a:t>Teaching at WSU since 1996.</a:t>
            </a:r>
          </a:p>
        </p:txBody>
      </p:sp>
      <p:sp>
        <p:nvSpPr>
          <p:cNvPr id="4" name="TextBox 3">
            <a:extLst>
              <a:ext uri="{FF2B5EF4-FFF2-40B4-BE49-F238E27FC236}">
                <a16:creationId xmlns:a16="http://schemas.microsoft.com/office/drawing/2014/main" id="{72A587C0-EE00-40D8-A781-3F381E48F5EA}"/>
              </a:ext>
            </a:extLst>
          </p:cNvPr>
          <p:cNvSpPr txBox="1"/>
          <p:nvPr/>
        </p:nvSpPr>
        <p:spPr>
          <a:xfrm>
            <a:off x="4868406" y="4758646"/>
            <a:ext cx="3902370" cy="1477328"/>
          </a:xfrm>
          <a:prstGeom prst="rect">
            <a:avLst/>
          </a:prstGeom>
          <a:ln w="28575"/>
          <a:effectLst>
            <a:outerShdw blurRad="50800" dist="2540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lIns="274320" tIns="274320" rIns="274320" bIns="274320" rtlCol="0">
            <a:spAutoFit/>
          </a:bodyPr>
          <a:lstStyle/>
          <a:p>
            <a:r>
              <a:rPr lang="en-US" sz="2000" dirty="0"/>
              <a:t>Now I have the old age and hind sight to see how things have changed.</a:t>
            </a:r>
          </a:p>
        </p:txBody>
      </p:sp>
    </p:spTree>
    <p:extLst>
      <p:ext uri="{BB962C8B-B14F-4D97-AF65-F5344CB8AC3E}">
        <p14:creationId xmlns:p14="http://schemas.microsoft.com/office/powerpoint/2010/main" val="374746058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2960" y="286605"/>
            <a:ext cx="7543800" cy="1051542"/>
          </a:xfrm>
        </p:spPr>
        <p:txBody>
          <a:bodyPr/>
          <a:lstStyle/>
          <a:p>
            <a:r>
              <a:rPr lang="en-US" dirty="0"/>
              <a:t>History lesson No. 2</a:t>
            </a:r>
            <a:endParaRPr lang="es-ES" dirty="0"/>
          </a:p>
        </p:txBody>
      </p:sp>
      <p:sp>
        <p:nvSpPr>
          <p:cNvPr id="7" name="Title 1">
            <a:extLst>
              <a:ext uri="{FF2B5EF4-FFF2-40B4-BE49-F238E27FC236}">
                <a16:creationId xmlns:a16="http://schemas.microsoft.com/office/drawing/2014/main" id="{19A1353B-3A05-4111-8AF9-B33359808A53}"/>
              </a:ext>
            </a:extLst>
          </p:cNvPr>
          <p:cNvSpPr txBox="1">
            <a:spLocks/>
          </p:cNvSpPr>
          <p:nvPr/>
        </p:nvSpPr>
        <p:spPr>
          <a:xfrm>
            <a:off x="0" y="2104112"/>
            <a:ext cx="9144000" cy="2649776"/>
          </a:xfrm>
          <a:prstGeom prst="rect">
            <a:avLst/>
          </a:prstGeom>
        </p:spPr>
        <p:txBody>
          <a:bodyPr vert="horz" lIns="91440" tIns="45720" rIns="91440" bIns="45720" rtlCol="0" anchor="b">
            <a:noAutofit/>
            <a:scene3d>
              <a:camera prst="orthographicFront"/>
              <a:lightRig rig="harsh" dir="t"/>
            </a:scene3d>
            <a:sp3d extrusionH="57150" prstMaterial="matte">
              <a:bevelT w="63500" h="12700" prst="angle"/>
              <a:contourClr>
                <a:schemeClr val="bg1">
                  <a:lumMod val="65000"/>
                </a:schemeClr>
              </a:contourClr>
            </a:sp3d>
          </a:bodyPr>
          <a:lstStyle>
            <a:lvl1pPr algn="l" defTabSz="914400" rtl="0" eaLnBrk="1" latinLnBrk="0" hangingPunct="1">
              <a:lnSpc>
                <a:spcPct val="85000"/>
              </a:lnSpc>
              <a:spcBef>
                <a:spcPct val="0"/>
              </a:spcBef>
              <a:buNone/>
              <a:defRPr sz="4800" kern="1200" spc="-50" baseline="0">
                <a:solidFill>
                  <a:schemeClr val="tx1"/>
                </a:solidFill>
                <a:latin typeface="+mj-lt"/>
                <a:ea typeface="+mj-ea"/>
                <a:cs typeface="+mj-cs"/>
              </a:defRPr>
            </a:lvl1pPr>
          </a:lstStyle>
          <a:p>
            <a:pPr algn="ctr"/>
            <a:r>
              <a:rPr lang="en-US" sz="5800" b="1" dirty="0">
                <a:solidFill>
                  <a:schemeClr val="accent1">
                    <a:lumMod val="50000"/>
                  </a:schemeClr>
                </a:solidFill>
                <a:latin typeface="Aharoni" panose="02010803020104030203" pitchFamily="2" charset="-79"/>
                <a:cs typeface="Aharoni" panose="02010803020104030203" pitchFamily="2" charset="-79"/>
              </a:rPr>
              <a:t>A BRIEF HISTORY OF WORLD LANGUAGE TEACHING</a:t>
            </a:r>
            <a:endParaRPr lang="en-US" sz="3200" b="1" dirty="0">
              <a:ln/>
              <a:solidFill>
                <a:schemeClr val="accent1">
                  <a:lumMod val="50000"/>
                </a:schemeClr>
              </a:solidFill>
            </a:endParaRPr>
          </a:p>
        </p:txBody>
      </p:sp>
      <p:pic>
        <p:nvPicPr>
          <p:cNvPr id="9" name="Picture 8">
            <a:extLst>
              <a:ext uri="{FF2B5EF4-FFF2-40B4-BE49-F238E27FC236}">
                <a16:creationId xmlns:a16="http://schemas.microsoft.com/office/drawing/2014/main" id="{196E8602-9AFD-42F5-9C48-C84CAF99F078}"/>
              </a:ext>
            </a:extLst>
          </p:cNvPr>
          <p:cNvPicPr>
            <a:picLocks noChangeAspect="1"/>
          </p:cNvPicPr>
          <p:nvPr/>
        </p:nvPicPr>
        <p:blipFill rotWithShape="1">
          <a:blip r:embed="rId2"/>
          <a:srcRect l="4137" t="3360" r="5385" b="13587"/>
          <a:stretch/>
        </p:blipFill>
        <p:spPr>
          <a:xfrm flipH="1">
            <a:off x="553826" y="3969572"/>
            <a:ext cx="1771987" cy="2118265"/>
          </a:xfrm>
          <a:prstGeom prst="rect">
            <a:avLst/>
          </a:prstGeom>
        </p:spPr>
      </p:pic>
      <p:pic>
        <p:nvPicPr>
          <p:cNvPr id="10" name="Picture 9">
            <a:extLst>
              <a:ext uri="{FF2B5EF4-FFF2-40B4-BE49-F238E27FC236}">
                <a16:creationId xmlns:a16="http://schemas.microsoft.com/office/drawing/2014/main" id="{3D5AE773-81E7-4B53-A5E6-A54A23E350EF}"/>
              </a:ext>
            </a:extLst>
          </p:cNvPr>
          <p:cNvPicPr>
            <a:picLocks noChangeAspect="1"/>
          </p:cNvPicPr>
          <p:nvPr/>
        </p:nvPicPr>
        <p:blipFill>
          <a:blip r:embed="rId3"/>
          <a:stretch>
            <a:fillRect/>
          </a:stretch>
        </p:blipFill>
        <p:spPr>
          <a:xfrm>
            <a:off x="7106028" y="3957822"/>
            <a:ext cx="1409107" cy="2118265"/>
          </a:xfrm>
          <a:prstGeom prst="rect">
            <a:avLst/>
          </a:prstGeom>
        </p:spPr>
      </p:pic>
    </p:spTree>
    <p:extLst>
      <p:ext uri="{BB962C8B-B14F-4D97-AF65-F5344CB8AC3E}">
        <p14:creationId xmlns:p14="http://schemas.microsoft.com/office/powerpoint/2010/main" val="2956307711"/>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D14BF5A-1C27-4A86-BF57-8ED8DDA2CE3C}"/>
              </a:ext>
            </a:extLst>
          </p:cNvPr>
          <p:cNvSpPr>
            <a:spLocks noGrp="1" noChangeArrowheads="1"/>
          </p:cNvSpPr>
          <p:nvPr>
            <p:ph type="title"/>
          </p:nvPr>
        </p:nvSpPr>
        <p:spPr>
          <a:xfrm>
            <a:off x="457200" y="543149"/>
            <a:ext cx="8229600" cy="1143000"/>
          </a:xfrm>
        </p:spPr>
        <p:txBody>
          <a:bodyPr>
            <a:normAutofit fontScale="90000"/>
          </a:bodyPr>
          <a:lstStyle/>
          <a:p>
            <a:pPr eaLnBrk="1" hangingPunct="1"/>
            <a:r>
              <a:rPr lang="en-US" altLang="en-US" b="1" dirty="0">
                <a:solidFill>
                  <a:srgbClr val="0000FF"/>
                </a:solidFill>
              </a:rPr>
              <a:t>Overview</a:t>
            </a:r>
            <a:br>
              <a:rPr lang="en-US" altLang="en-US" b="1" dirty="0">
                <a:solidFill>
                  <a:srgbClr val="0000FF"/>
                </a:solidFill>
              </a:rPr>
            </a:br>
            <a:r>
              <a:rPr lang="en-US" altLang="en-US" sz="3200" dirty="0">
                <a:solidFill>
                  <a:srgbClr val="0000FF"/>
                </a:solidFill>
              </a:rPr>
              <a:t>Historical Movements in language teaching in Western Europe &amp; the United States</a:t>
            </a:r>
          </a:p>
        </p:txBody>
      </p:sp>
      <p:sp>
        <p:nvSpPr>
          <p:cNvPr id="3075" name="Rectangle 3">
            <a:extLst>
              <a:ext uri="{FF2B5EF4-FFF2-40B4-BE49-F238E27FC236}">
                <a16:creationId xmlns:a16="http://schemas.microsoft.com/office/drawing/2014/main" id="{A9FCC004-79D0-4F8C-A257-980E46B9EB8F}"/>
              </a:ext>
            </a:extLst>
          </p:cNvPr>
          <p:cNvSpPr>
            <a:spLocks noGrp="1" noChangeArrowheads="1"/>
          </p:cNvSpPr>
          <p:nvPr>
            <p:ph idx="1"/>
          </p:nvPr>
        </p:nvSpPr>
        <p:spPr>
          <a:xfrm>
            <a:off x="457200" y="2011438"/>
            <a:ext cx="8229600" cy="4073525"/>
          </a:xfrm>
        </p:spPr>
        <p:txBody>
          <a:bodyPr>
            <a:normAutofit/>
          </a:bodyPr>
          <a:lstStyle/>
          <a:p>
            <a:pPr eaLnBrk="1" hangingPunct="1"/>
            <a:r>
              <a:rPr lang="en-US" altLang="en-US" sz="2800" b="1" dirty="0">
                <a:solidFill>
                  <a:schemeClr val="tx1"/>
                </a:solidFill>
              </a:rPr>
              <a:t>Grammar Translation</a:t>
            </a:r>
          </a:p>
          <a:p>
            <a:pPr marL="569913" indent="-90488" eaLnBrk="1" hangingPunct="1"/>
            <a:r>
              <a:rPr lang="en-US" altLang="en-US" sz="2800" b="1" dirty="0">
                <a:solidFill>
                  <a:schemeClr val="tx1"/>
                </a:solidFill>
              </a:rPr>
              <a:t>Natural Methods</a:t>
            </a:r>
          </a:p>
          <a:p>
            <a:pPr marL="968375" indent="-90488" eaLnBrk="1" hangingPunct="1"/>
            <a:r>
              <a:rPr lang="en-US" altLang="en-US" sz="2800" b="1" dirty="0">
                <a:solidFill>
                  <a:schemeClr val="tx1"/>
                </a:solidFill>
              </a:rPr>
              <a:t>The Audiolingual Method</a:t>
            </a:r>
          </a:p>
          <a:p>
            <a:pPr marL="1484313" indent="-90488" eaLnBrk="1" hangingPunct="1"/>
            <a:r>
              <a:rPr lang="en-US" altLang="en-US" sz="2800" b="1" dirty="0">
                <a:solidFill>
                  <a:schemeClr val="tx1"/>
                </a:solidFill>
              </a:rPr>
              <a:t>Communicative Competence </a:t>
            </a:r>
          </a:p>
          <a:p>
            <a:pPr marL="1947863" indent="-90488" eaLnBrk="1" hangingPunct="1"/>
            <a:r>
              <a:rPr lang="en-US" altLang="en-US" sz="2800" b="1" dirty="0">
                <a:solidFill>
                  <a:schemeClr val="tx1"/>
                </a:solidFill>
              </a:rPr>
              <a:t>The Age of Methods</a:t>
            </a:r>
          </a:p>
          <a:p>
            <a:pPr marL="2398713" indent="-90488" eaLnBrk="1" hangingPunct="1"/>
            <a:r>
              <a:rPr lang="en-US" altLang="en-US" sz="2800" b="1" dirty="0">
                <a:solidFill>
                  <a:schemeClr val="tx1"/>
                </a:solidFill>
              </a:rPr>
              <a:t>The Proficiency Movement</a:t>
            </a:r>
          </a:p>
          <a:p>
            <a:pPr marL="2862263" indent="-90488" eaLnBrk="1" hangingPunct="1"/>
            <a:r>
              <a:rPr lang="en-US" altLang="en-US" sz="2800" b="1" dirty="0">
                <a:solidFill>
                  <a:schemeClr val="tx1"/>
                </a:solidFill>
              </a:rPr>
              <a:t>The National Standards</a:t>
            </a: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D14BF5A-1C27-4A86-BF57-8ED8DDA2CE3C}"/>
              </a:ext>
            </a:extLst>
          </p:cNvPr>
          <p:cNvSpPr>
            <a:spLocks noGrp="1" noChangeArrowheads="1"/>
          </p:cNvSpPr>
          <p:nvPr>
            <p:ph type="title"/>
          </p:nvPr>
        </p:nvSpPr>
        <p:spPr>
          <a:xfrm>
            <a:off x="457200" y="543149"/>
            <a:ext cx="8229600" cy="1143000"/>
          </a:xfrm>
        </p:spPr>
        <p:txBody>
          <a:bodyPr>
            <a:normAutofit fontScale="90000"/>
          </a:bodyPr>
          <a:lstStyle/>
          <a:p>
            <a:pPr eaLnBrk="1" hangingPunct="1"/>
            <a:r>
              <a:rPr lang="en-US" altLang="en-US" b="1" dirty="0">
                <a:solidFill>
                  <a:srgbClr val="0000FF"/>
                </a:solidFill>
              </a:rPr>
              <a:t>Overview</a:t>
            </a:r>
            <a:br>
              <a:rPr lang="en-US" altLang="en-US" b="1" dirty="0">
                <a:solidFill>
                  <a:srgbClr val="0000FF"/>
                </a:solidFill>
              </a:rPr>
            </a:br>
            <a:r>
              <a:rPr lang="en-US" altLang="en-US" sz="3200" dirty="0">
                <a:solidFill>
                  <a:srgbClr val="0000FF"/>
                </a:solidFill>
              </a:rPr>
              <a:t>Historical Movements in language teaching in Western Europe &amp; the United States</a:t>
            </a:r>
          </a:p>
        </p:txBody>
      </p:sp>
      <p:sp>
        <p:nvSpPr>
          <p:cNvPr id="3075" name="Rectangle 3">
            <a:extLst>
              <a:ext uri="{FF2B5EF4-FFF2-40B4-BE49-F238E27FC236}">
                <a16:creationId xmlns:a16="http://schemas.microsoft.com/office/drawing/2014/main" id="{A9FCC004-79D0-4F8C-A257-980E46B9EB8F}"/>
              </a:ext>
            </a:extLst>
          </p:cNvPr>
          <p:cNvSpPr>
            <a:spLocks noGrp="1" noChangeArrowheads="1"/>
          </p:cNvSpPr>
          <p:nvPr>
            <p:ph idx="1"/>
          </p:nvPr>
        </p:nvSpPr>
        <p:spPr>
          <a:xfrm>
            <a:off x="457200" y="2011438"/>
            <a:ext cx="8229600" cy="4073525"/>
          </a:xfrm>
        </p:spPr>
        <p:txBody>
          <a:bodyPr>
            <a:normAutofit/>
          </a:bodyPr>
          <a:lstStyle/>
          <a:p>
            <a:pPr eaLnBrk="1" hangingPunct="1"/>
            <a:r>
              <a:rPr lang="en-US" altLang="en-US" sz="2800" b="1" dirty="0">
                <a:solidFill>
                  <a:schemeClr val="tx1"/>
                </a:solidFill>
              </a:rPr>
              <a:t>Grammar Translation</a:t>
            </a:r>
          </a:p>
          <a:p>
            <a:pPr marL="569913" indent="-90488" eaLnBrk="1" hangingPunct="1"/>
            <a:r>
              <a:rPr lang="en-US" altLang="en-US" sz="2800" b="1" dirty="0">
                <a:solidFill>
                  <a:schemeClr val="tx1"/>
                </a:solidFill>
              </a:rPr>
              <a:t>Natural Methods</a:t>
            </a:r>
          </a:p>
          <a:p>
            <a:pPr marL="968375" indent="-90488" eaLnBrk="1" hangingPunct="1"/>
            <a:r>
              <a:rPr lang="en-US" altLang="en-US" sz="2800" b="1" dirty="0">
                <a:solidFill>
                  <a:schemeClr val="tx1"/>
                </a:solidFill>
              </a:rPr>
              <a:t>The Audiolingual Method</a:t>
            </a:r>
          </a:p>
          <a:p>
            <a:pPr marL="1484313" indent="-90488" eaLnBrk="1" hangingPunct="1"/>
            <a:r>
              <a:rPr lang="en-US" altLang="en-US" sz="2800" b="1" dirty="0">
                <a:solidFill>
                  <a:schemeClr val="tx1"/>
                </a:solidFill>
              </a:rPr>
              <a:t>Communicative Competence </a:t>
            </a:r>
          </a:p>
          <a:p>
            <a:pPr marL="1947863" indent="-90488" eaLnBrk="1" hangingPunct="1"/>
            <a:r>
              <a:rPr lang="en-US" altLang="en-US" sz="2800" b="1" dirty="0">
                <a:solidFill>
                  <a:schemeClr val="tx1"/>
                </a:solidFill>
              </a:rPr>
              <a:t>The Age of Methods</a:t>
            </a:r>
          </a:p>
          <a:p>
            <a:pPr marL="2398713" indent="-90488" eaLnBrk="1" hangingPunct="1"/>
            <a:r>
              <a:rPr lang="en-US" altLang="en-US" sz="2800" b="1" dirty="0">
                <a:solidFill>
                  <a:schemeClr val="tx1"/>
                </a:solidFill>
              </a:rPr>
              <a:t>The Proficiency Movement</a:t>
            </a:r>
          </a:p>
          <a:p>
            <a:pPr marL="2862263" indent="-90488" eaLnBrk="1" hangingPunct="1"/>
            <a:r>
              <a:rPr lang="en-US" altLang="en-US" sz="2800" b="1" dirty="0">
                <a:solidFill>
                  <a:schemeClr val="tx1"/>
                </a:solidFill>
              </a:rPr>
              <a:t>The National Standards</a:t>
            </a:r>
          </a:p>
        </p:txBody>
      </p:sp>
      <p:sp>
        <p:nvSpPr>
          <p:cNvPr id="2" name="TextBox 1">
            <a:extLst>
              <a:ext uri="{FF2B5EF4-FFF2-40B4-BE49-F238E27FC236}">
                <a16:creationId xmlns:a16="http://schemas.microsoft.com/office/drawing/2014/main" id="{3285D4CB-B4CB-4DF6-A092-75B52A4A365B}"/>
              </a:ext>
            </a:extLst>
          </p:cNvPr>
          <p:cNvSpPr txBox="1"/>
          <p:nvPr/>
        </p:nvSpPr>
        <p:spPr>
          <a:xfrm>
            <a:off x="3928875" y="2075983"/>
            <a:ext cx="1286250" cy="369332"/>
          </a:xfrm>
          <a:prstGeom prst="rect">
            <a:avLst/>
          </a:prstGeom>
          <a:noFill/>
        </p:spPr>
        <p:txBody>
          <a:bodyPr wrap="none" rtlCol="0">
            <a:spAutoFit/>
          </a:bodyPr>
          <a:lstStyle/>
          <a:p>
            <a:r>
              <a:rPr lang="en-US" dirty="0">
                <a:solidFill>
                  <a:srgbClr val="0000FF"/>
                </a:solidFill>
              </a:rPr>
              <a:t>antiquity. . .</a:t>
            </a:r>
          </a:p>
        </p:txBody>
      </p:sp>
      <p:sp>
        <p:nvSpPr>
          <p:cNvPr id="5" name="TextBox 4">
            <a:extLst>
              <a:ext uri="{FF2B5EF4-FFF2-40B4-BE49-F238E27FC236}">
                <a16:creationId xmlns:a16="http://schemas.microsoft.com/office/drawing/2014/main" id="{5A4FFB40-7F5E-4A20-8BB1-449C79EB47D2}"/>
              </a:ext>
            </a:extLst>
          </p:cNvPr>
          <p:cNvSpPr txBox="1"/>
          <p:nvPr/>
        </p:nvSpPr>
        <p:spPr>
          <a:xfrm>
            <a:off x="4135063" y="2618212"/>
            <a:ext cx="1074333" cy="369332"/>
          </a:xfrm>
          <a:prstGeom prst="rect">
            <a:avLst/>
          </a:prstGeom>
          <a:noFill/>
        </p:spPr>
        <p:txBody>
          <a:bodyPr wrap="none" rtlCol="0">
            <a:spAutoFit/>
          </a:bodyPr>
          <a:lstStyle/>
          <a:p>
            <a:r>
              <a:rPr lang="en-US" dirty="0">
                <a:solidFill>
                  <a:srgbClr val="0000FF"/>
                </a:solidFill>
              </a:rPr>
              <a:t>1880s . . .</a:t>
            </a:r>
          </a:p>
        </p:txBody>
      </p:sp>
      <p:sp>
        <p:nvSpPr>
          <p:cNvPr id="6" name="TextBox 5">
            <a:extLst>
              <a:ext uri="{FF2B5EF4-FFF2-40B4-BE49-F238E27FC236}">
                <a16:creationId xmlns:a16="http://schemas.microsoft.com/office/drawing/2014/main" id="{72463F08-8468-45CB-BE2E-723DCF0322AB}"/>
              </a:ext>
            </a:extLst>
          </p:cNvPr>
          <p:cNvSpPr txBox="1"/>
          <p:nvPr/>
        </p:nvSpPr>
        <p:spPr>
          <a:xfrm>
            <a:off x="5421313" y="3175302"/>
            <a:ext cx="1021433" cy="369332"/>
          </a:xfrm>
          <a:prstGeom prst="rect">
            <a:avLst/>
          </a:prstGeom>
          <a:noFill/>
        </p:spPr>
        <p:txBody>
          <a:bodyPr wrap="none" rtlCol="0">
            <a:spAutoFit/>
          </a:bodyPr>
          <a:lstStyle/>
          <a:p>
            <a:r>
              <a:rPr lang="en-US" dirty="0">
                <a:solidFill>
                  <a:srgbClr val="0000FF"/>
                </a:solidFill>
              </a:rPr>
              <a:t>1940s. . .</a:t>
            </a:r>
          </a:p>
        </p:txBody>
      </p:sp>
      <p:sp>
        <p:nvSpPr>
          <p:cNvPr id="7" name="TextBox 6">
            <a:extLst>
              <a:ext uri="{FF2B5EF4-FFF2-40B4-BE49-F238E27FC236}">
                <a16:creationId xmlns:a16="http://schemas.microsoft.com/office/drawing/2014/main" id="{79055D37-0C72-43CF-9BB7-3F5F4721037E}"/>
              </a:ext>
            </a:extLst>
          </p:cNvPr>
          <p:cNvSpPr txBox="1"/>
          <p:nvPr/>
        </p:nvSpPr>
        <p:spPr>
          <a:xfrm>
            <a:off x="6379117" y="3765205"/>
            <a:ext cx="1021433" cy="369332"/>
          </a:xfrm>
          <a:prstGeom prst="rect">
            <a:avLst/>
          </a:prstGeom>
          <a:noFill/>
        </p:spPr>
        <p:txBody>
          <a:bodyPr wrap="none" rtlCol="0">
            <a:spAutoFit/>
          </a:bodyPr>
          <a:lstStyle/>
          <a:p>
            <a:r>
              <a:rPr lang="en-US" dirty="0">
                <a:solidFill>
                  <a:srgbClr val="0000FF"/>
                </a:solidFill>
              </a:rPr>
              <a:t>1960s. . .</a:t>
            </a:r>
          </a:p>
        </p:txBody>
      </p:sp>
      <p:sp>
        <p:nvSpPr>
          <p:cNvPr id="8" name="TextBox 7">
            <a:extLst>
              <a:ext uri="{FF2B5EF4-FFF2-40B4-BE49-F238E27FC236}">
                <a16:creationId xmlns:a16="http://schemas.microsoft.com/office/drawing/2014/main" id="{A545ED30-3339-4D33-A713-66EB0F10C84A}"/>
              </a:ext>
            </a:extLst>
          </p:cNvPr>
          <p:cNvSpPr txBox="1"/>
          <p:nvPr/>
        </p:nvSpPr>
        <p:spPr>
          <a:xfrm>
            <a:off x="6942809" y="4267966"/>
            <a:ext cx="1021433" cy="369332"/>
          </a:xfrm>
          <a:prstGeom prst="rect">
            <a:avLst/>
          </a:prstGeom>
          <a:noFill/>
        </p:spPr>
        <p:txBody>
          <a:bodyPr wrap="none" rtlCol="0">
            <a:spAutoFit/>
          </a:bodyPr>
          <a:lstStyle/>
          <a:p>
            <a:r>
              <a:rPr lang="en-US" dirty="0">
                <a:solidFill>
                  <a:srgbClr val="0000FF"/>
                </a:solidFill>
              </a:rPr>
              <a:t>1970s. . .</a:t>
            </a:r>
          </a:p>
        </p:txBody>
      </p:sp>
      <p:sp>
        <p:nvSpPr>
          <p:cNvPr id="9" name="TextBox 8">
            <a:extLst>
              <a:ext uri="{FF2B5EF4-FFF2-40B4-BE49-F238E27FC236}">
                <a16:creationId xmlns:a16="http://schemas.microsoft.com/office/drawing/2014/main" id="{477EC5FF-96C7-4033-9F1F-EA1B1AD95AE1}"/>
              </a:ext>
            </a:extLst>
          </p:cNvPr>
          <p:cNvSpPr txBox="1"/>
          <p:nvPr/>
        </p:nvSpPr>
        <p:spPr>
          <a:xfrm>
            <a:off x="7400550" y="4832751"/>
            <a:ext cx="1021433" cy="369332"/>
          </a:xfrm>
          <a:prstGeom prst="rect">
            <a:avLst/>
          </a:prstGeom>
          <a:noFill/>
        </p:spPr>
        <p:txBody>
          <a:bodyPr wrap="none" rtlCol="0">
            <a:spAutoFit/>
          </a:bodyPr>
          <a:lstStyle/>
          <a:p>
            <a:r>
              <a:rPr lang="en-US" dirty="0">
                <a:solidFill>
                  <a:srgbClr val="0000FF"/>
                </a:solidFill>
              </a:rPr>
              <a:t>1980s. . .</a:t>
            </a:r>
          </a:p>
        </p:txBody>
      </p:sp>
      <p:sp>
        <p:nvSpPr>
          <p:cNvPr id="10" name="TextBox 9">
            <a:extLst>
              <a:ext uri="{FF2B5EF4-FFF2-40B4-BE49-F238E27FC236}">
                <a16:creationId xmlns:a16="http://schemas.microsoft.com/office/drawing/2014/main" id="{56BCF795-B9BD-40CE-8D32-A958F2E968F9}"/>
              </a:ext>
            </a:extLst>
          </p:cNvPr>
          <p:cNvSpPr txBox="1"/>
          <p:nvPr/>
        </p:nvSpPr>
        <p:spPr>
          <a:xfrm>
            <a:off x="7585934" y="5423155"/>
            <a:ext cx="1021433" cy="369332"/>
          </a:xfrm>
          <a:prstGeom prst="rect">
            <a:avLst/>
          </a:prstGeom>
          <a:noFill/>
        </p:spPr>
        <p:txBody>
          <a:bodyPr wrap="none" rtlCol="0">
            <a:spAutoFit/>
          </a:bodyPr>
          <a:lstStyle/>
          <a:p>
            <a:r>
              <a:rPr lang="en-US" dirty="0">
                <a:solidFill>
                  <a:srgbClr val="0000FF"/>
                </a:solidFill>
              </a:rPr>
              <a:t>1990s. . .</a:t>
            </a:r>
          </a:p>
        </p:txBody>
      </p:sp>
    </p:spTree>
    <p:extLst>
      <p:ext uri="{BB962C8B-B14F-4D97-AF65-F5344CB8AC3E}">
        <p14:creationId xmlns:p14="http://schemas.microsoft.com/office/powerpoint/2010/main" val="3064355083"/>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9278D41-CB7E-4B0C-A9D8-DB29A22C989A}"/>
              </a:ext>
            </a:extLst>
          </p:cNvPr>
          <p:cNvSpPr>
            <a:spLocks noGrp="1" noChangeArrowheads="1"/>
          </p:cNvSpPr>
          <p:nvPr>
            <p:ph type="title"/>
          </p:nvPr>
        </p:nvSpPr>
        <p:spPr/>
        <p:txBody>
          <a:bodyPr/>
          <a:lstStyle/>
          <a:p>
            <a:pPr eaLnBrk="1" hangingPunct="1"/>
            <a:r>
              <a:rPr lang="en-US" altLang="en-US" sz="6000"/>
              <a:t>St. Augustine of Hippo</a:t>
            </a:r>
            <a:r>
              <a:rPr lang="es-ES" altLang="en-US" sz="4000"/>
              <a:t> </a:t>
            </a:r>
            <a:br>
              <a:rPr lang="es-ES" altLang="en-US" sz="4000"/>
            </a:br>
            <a:r>
              <a:rPr lang="es-ES" altLang="en-US" sz="2000"/>
              <a:t>(354-430 AD)</a:t>
            </a:r>
            <a:endParaRPr lang="en-US" altLang="en-US" sz="5400">
              <a:solidFill>
                <a:srgbClr val="FF0000"/>
              </a:solidFill>
            </a:endParaRPr>
          </a:p>
        </p:txBody>
      </p:sp>
      <p:sp>
        <p:nvSpPr>
          <p:cNvPr id="4099" name="Rectangle 3">
            <a:extLst>
              <a:ext uri="{FF2B5EF4-FFF2-40B4-BE49-F238E27FC236}">
                <a16:creationId xmlns:a16="http://schemas.microsoft.com/office/drawing/2014/main" id="{B297883E-DB7C-421A-9D0A-42761A30A406}"/>
              </a:ext>
            </a:extLst>
          </p:cNvPr>
          <p:cNvSpPr>
            <a:spLocks noGrp="1" noChangeArrowheads="1"/>
          </p:cNvSpPr>
          <p:nvPr>
            <p:ph idx="1"/>
          </p:nvPr>
        </p:nvSpPr>
        <p:spPr/>
        <p:txBody>
          <a:bodyPr/>
          <a:lstStyle/>
          <a:p>
            <a:pPr eaLnBrk="1" hangingPunct="1">
              <a:buFontTx/>
              <a:buNone/>
            </a:pPr>
            <a:r>
              <a:rPr lang="es-ES" altLang="en-US" sz="2800" dirty="0"/>
              <a:t>	</a:t>
            </a:r>
            <a:r>
              <a:rPr lang="en-US" altLang="en-US" sz="2800" dirty="0"/>
              <a:t>I learned to speak. It was not that my elders taught me words in any set method; when they named a thing I saw and remembered what they would point out by the name they uttered. And that they meant this thing and no other was plain from the motion of their body. </a:t>
            </a:r>
          </a:p>
        </p:txBody>
      </p:sp>
      <p:sp>
        <p:nvSpPr>
          <p:cNvPr id="4100" name="Text Box 4">
            <a:extLst>
              <a:ext uri="{FF2B5EF4-FFF2-40B4-BE49-F238E27FC236}">
                <a16:creationId xmlns:a16="http://schemas.microsoft.com/office/drawing/2014/main" id="{C72AEDB5-6D5F-4863-B1E1-44CA9D945A47}"/>
              </a:ext>
            </a:extLst>
          </p:cNvPr>
          <p:cNvSpPr txBox="1">
            <a:spLocks noChangeArrowheads="1"/>
          </p:cNvSpPr>
          <p:nvPr/>
        </p:nvSpPr>
        <p:spPr bwMode="auto">
          <a:xfrm>
            <a:off x="2185633" y="5869094"/>
            <a:ext cx="6480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n-US" altLang="en-US" sz="1800" dirty="0"/>
              <a:t>“The Confessions”</a:t>
            </a: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9" name="Rectangle 3">
            <a:extLst>
              <a:ext uri="{FF2B5EF4-FFF2-40B4-BE49-F238E27FC236}">
                <a16:creationId xmlns:a16="http://schemas.microsoft.com/office/drawing/2014/main" id="{B474934C-867D-4164-B289-6DDD788C4B96}"/>
              </a:ext>
            </a:extLst>
          </p:cNvPr>
          <p:cNvSpPr>
            <a:spLocks noGrp="1" noChangeArrowheads="1"/>
          </p:cNvSpPr>
          <p:nvPr>
            <p:ph idx="1"/>
          </p:nvPr>
        </p:nvSpPr>
        <p:spPr>
          <a:xfrm>
            <a:off x="478715" y="3053378"/>
            <a:ext cx="8451850" cy="3127375"/>
          </a:xfrm>
        </p:spPr>
        <p:txBody>
          <a:bodyPr>
            <a:normAutofit/>
          </a:bodyPr>
          <a:lstStyle/>
          <a:p>
            <a:pPr eaLnBrk="1" hangingPunct="1"/>
            <a:r>
              <a:rPr lang="en-US" altLang="en-US" sz="2800" dirty="0"/>
              <a:t>The language of a dominant empire was often necessary to improve a person’s economic or political aspirations.</a:t>
            </a:r>
          </a:p>
          <a:p>
            <a:pPr eaLnBrk="1" hangingPunct="1"/>
            <a:r>
              <a:rPr lang="en-US" altLang="en-US" sz="2800" dirty="0"/>
              <a:t>Extinct or nearly extinct languages are often learned for liturgical (religious) reasons.</a:t>
            </a:r>
          </a:p>
        </p:txBody>
      </p:sp>
      <p:sp>
        <p:nvSpPr>
          <p:cNvPr id="5124" name="Text Box 4">
            <a:extLst>
              <a:ext uri="{FF2B5EF4-FFF2-40B4-BE49-F238E27FC236}">
                <a16:creationId xmlns:a16="http://schemas.microsoft.com/office/drawing/2014/main" id="{37270B18-5EEE-4402-A617-47E1A590AC7E}"/>
              </a:ext>
            </a:extLst>
          </p:cNvPr>
          <p:cNvSpPr txBox="1">
            <a:spLocks noChangeArrowheads="1"/>
          </p:cNvSpPr>
          <p:nvPr/>
        </p:nvSpPr>
        <p:spPr bwMode="auto">
          <a:xfrm>
            <a:off x="762000" y="1371600"/>
            <a:ext cx="732155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0000FF"/>
                </a:solidFill>
              </a:rPr>
              <a:t>In ancient times there were basically two reasons for which a person would want or need to learn a second language.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4339">
                                            <p:txEl>
                                              <p:pRg st="1" end="1"/>
                                            </p:txEl>
                                          </p:spTgt>
                                        </p:tgtEl>
                                        <p:attrNameLst>
                                          <p:attrName>style.visibility</p:attrName>
                                        </p:attrNameLst>
                                      </p:cBhvr>
                                      <p:to>
                                        <p:strVal val="visible"/>
                                      </p:to>
                                    </p:set>
                                    <p:anim calcmode="lin" valueType="num">
                                      <p:cBhvr additive="base">
                                        <p:cTn id="13" dur="500" fill="hold"/>
                                        <p:tgtEl>
                                          <p:spTgt spid="1433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433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5">
            <a:extLst>
              <a:ext uri="{FF2B5EF4-FFF2-40B4-BE49-F238E27FC236}">
                <a16:creationId xmlns:a16="http://schemas.microsoft.com/office/drawing/2014/main" id="{75FFE415-528A-46A7-BE40-12FB7039B75F}"/>
              </a:ext>
            </a:extLst>
          </p:cNvPr>
          <p:cNvSpPr>
            <a:spLocks noGrp="1" noChangeArrowheads="1"/>
          </p:cNvSpPr>
          <p:nvPr>
            <p:ph type="title"/>
          </p:nvPr>
        </p:nvSpPr>
        <p:spPr/>
        <p:txBody>
          <a:bodyPr/>
          <a:lstStyle/>
          <a:p>
            <a:pPr eaLnBrk="1" hangingPunct="1"/>
            <a:r>
              <a:rPr lang="en-US" altLang="en-US" dirty="0">
                <a:solidFill>
                  <a:srgbClr val="0000FF"/>
                </a:solidFill>
              </a:rPr>
              <a:t>Economic or Political Reasons</a:t>
            </a:r>
          </a:p>
        </p:txBody>
      </p:sp>
      <p:sp>
        <p:nvSpPr>
          <p:cNvPr id="4122" name="Rectangle 26">
            <a:extLst>
              <a:ext uri="{FF2B5EF4-FFF2-40B4-BE49-F238E27FC236}">
                <a16:creationId xmlns:a16="http://schemas.microsoft.com/office/drawing/2014/main" id="{05FE7934-EE5F-4F82-A4D6-6B299E98BFE1}"/>
              </a:ext>
            </a:extLst>
          </p:cNvPr>
          <p:cNvSpPr>
            <a:spLocks noGrp="1" noChangeArrowheads="1"/>
          </p:cNvSpPr>
          <p:nvPr>
            <p:ph idx="1"/>
          </p:nvPr>
        </p:nvSpPr>
        <p:spPr/>
        <p:txBody>
          <a:bodyPr/>
          <a:lstStyle/>
          <a:p>
            <a:pPr eaLnBrk="1" hangingPunct="1"/>
            <a:r>
              <a:rPr lang="en-US" altLang="en-US" sz="2800" dirty="0"/>
              <a:t>In the Roman Empire educated Romans (native-speakers of Latin) learned Greek in school. Their interest was not in “conversational” Greek, but in the ability to read classic Greek texts.</a:t>
            </a:r>
            <a:br>
              <a:rPr lang="en-US" altLang="en-US" sz="2800" dirty="0"/>
            </a:br>
            <a:endParaRPr lang="en-US" altLang="en-US" sz="2800" dirty="0"/>
          </a:p>
          <a:p>
            <a:pPr eaLnBrk="1" hangingPunct="1"/>
            <a:r>
              <a:rPr lang="en-US" altLang="en-US" sz="2800" dirty="0"/>
              <a:t>Other residents of the Empire often needed to learn Latin (in the West) or Greek (in the East) since local languages were generally not written nor used in politics, business, or literature.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122">
                                            <p:txEl>
                                              <p:pRg st="0" end="0"/>
                                            </p:txEl>
                                          </p:spTgt>
                                        </p:tgtEl>
                                        <p:attrNameLst>
                                          <p:attrName>style.visibility</p:attrName>
                                        </p:attrNameLst>
                                      </p:cBhvr>
                                      <p:to>
                                        <p:strVal val="visible"/>
                                      </p:to>
                                    </p:set>
                                    <p:anim calcmode="lin" valueType="num">
                                      <p:cBhvr additive="base">
                                        <p:cTn id="7" dur="500" fill="hold"/>
                                        <p:tgtEl>
                                          <p:spTgt spid="412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12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122">
                                            <p:txEl>
                                              <p:pRg st="1" end="1"/>
                                            </p:txEl>
                                          </p:spTgt>
                                        </p:tgtEl>
                                        <p:attrNameLst>
                                          <p:attrName>style.visibility</p:attrName>
                                        </p:attrNameLst>
                                      </p:cBhvr>
                                      <p:to>
                                        <p:strVal val="visible"/>
                                      </p:to>
                                    </p:set>
                                    <p:anim calcmode="lin" valueType="num">
                                      <p:cBhvr additive="base">
                                        <p:cTn id="13" dur="500" fill="hold"/>
                                        <p:tgtEl>
                                          <p:spTgt spid="412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122">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FBCBC1EC-91C5-49A3-9557-7D0B63A8DCB6}"/>
              </a:ext>
            </a:extLst>
          </p:cNvPr>
          <p:cNvSpPr>
            <a:spLocks noGrp="1" noChangeArrowheads="1"/>
          </p:cNvSpPr>
          <p:nvPr>
            <p:ph type="title"/>
          </p:nvPr>
        </p:nvSpPr>
        <p:spPr>
          <a:xfrm>
            <a:off x="822960" y="286604"/>
            <a:ext cx="7543800" cy="1450757"/>
          </a:xfrm>
        </p:spPr>
        <p:txBody>
          <a:bodyPr/>
          <a:lstStyle/>
          <a:p>
            <a:pPr eaLnBrk="1" hangingPunct="1"/>
            <a:r>
              <a:rPr lang="en-US" altLang="en-US" dirty="0">
                <a:solidFill>
                  <a:srgbClr val="0000FF"/>
                </a:solidFill>
              </a:rPr>
              <a:t>Liturgical Languages</a:t>
            </a:r>
          </a:p>
        </p:txBody>
      </p:sp>
      <p:sp>
        <p:nvSpPr>
          <p:cNvPr id="7171" name="Rectangle 4">
            <a:extLst>
              <a:ext uri="{FF2B5EF4-FFF2-40B4-BE49-F238E27FC236}">
                <a16:creationId xmlns:a16="http://schemas.microsoft.com/office/drawing/2014/main" id="{D698A84B-3569-4C89-BF34-77356A4A9055}"/>
              </a:ext>
            </a:extLst>
          </p:cNvPr>
          <p:cNvSpPr>
            <a:spLocks noChangeArrowheads="1"/>
          </p:cNvSpPr>
          <p:nvPr/>
        </p:nvSpPr>
        <p:spPr bwMode="auto">
          <a:xfrm>
            <a:off x="925158" y="1901041"/>
            <a:ext cx="772399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eaLnBrk="1" hangingPunct="1">
              <a:buNone/>
            </a:pPr>
            <a:r>
              <a:rPr lang="en-US" altLang="en-US" sz="2800" dirty="0">
                <a:latin typeface="+mn-lt"/>
              </a:rPr>
              <a:t>Although </a:t>
            </a:r>
            <a:r>
              <a:rPr lang="en-US" altLang="en-US" sz="2800" dirty="0">
                <a:solidFill>
                  <a:srgbClr val="FF0000"/>
                </a:solidFill>
                <a:latin typeface="+mn-lt"/>
              </a:rPr>
              <a:t>Latin</a:t>
            </a:r>
            <a:r>
              <a:rPr lang="en-US" altLang="en-US" sz="2800" dirty="0">
                <a:latin typeface="+mn-lt"/>
              </a:rPr>
              <a:t> became extinct as a spoken language in the fifth century AD, it continues to be used by the Roman Catholic Church. </a:t>
            </a:r>
          </a:p>
          <a:p>
            <a:pPr marL="0" indent="0" eaLnBrk="1" hangingPunct="1">
              <a:buNone/>
            </a:pPr>
            <a:r>
              <a:rPr lang="en-US" altLang="en-US" sz="2800" dirty="0">
                <a:latin typeface="+mn-lt"/>
              </a:rPr>
              <a:t>Until the 1970s only Latin was approved for use in the Mass and other liturgical rituals. Catholic priests are still expected to master reading, and to a lesser extent, writing, in Latin.</a:t>
            </a: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9725343F-28FF-4AE0-8C73-D04567651E75}"/>
              </a:ext>
            </a:extLst>
          </p:cNvPr>
          <p:cNvSpPr>
            <a:spLocks noGrp="1" noChangeArrowheads="1"/>
          </p:cNvSpPr>
          <p:nvPr>
            <p:ph type="title"/>
          </p:nvPr>
        </p:nvSpPr>
        <p:spPr/>
        <p:txBody>
          <a:bodyPr/>
          <a:lstStyle/>
          <a:p>
            <a:pPr eaLnBrk="1" hangingPunct="1"/>
            <a:r>
              <a:rPr lang="en-US" altLang="en-US" dirty="0">
                <a:solidFill>
                  <a:srgbClr val="0000FF"/>
                </a:solidFill>
              </a:rPr>
              <a:t>Liturgical Languages</a:t>
            </a:r>
          </a:p>
        </p:txBody>
      </p:sp>
      <p:sp>
        <p:nvSpPr>
          <p:cNvPr id="8195" name="Rectangle 3">
            <a:extLst>
              <a:ext uri="{FF2B5EF4-FFF2-40B4-BE49-F238E27FC236}">
                <a16:creationId xmlns:a16="http://schemas.microsoft.com/office/drawing/2014/main" id="{A11AA579-D529-42A0-88DB-E6BC232B3D63}"/>
              </a:ext>
            </a:extLst>
          </p:cNvPr>
          <p:cNvSpPr>
            <a:spLocks noGrp="1" noChangeArrowheads="1"/>
          </p:cNvSpPr>
          <p:nvPr>
            <p:ph idx="1"/>
          </p:nvPr>
        </p:nvSpPr>
        <p:spPr/>
        <p:txBody>
          <a:bodyPr>
            <a:normAutofit/>
          </a:bodyPr>
          <a:lstStyle/>
          <a:p>
            <a:pPr eaLnBrk="1" hangingPunct="1"/>
            <a:r>
              <a:rPr lang="en-US" altLang="en-US" sz="2800" dirty="0">
                <a:solidFill>
                  <a:srgbClr val="FF0000"/>
                </a:solidFill>
              </a:rPr>
              <a:t>Hebrew</a:t>
            </a:r>
            <a:r>
              <a:rPr lang="en-US" altLang="en-US" sz="2800" dirty="0"/>
              <a:t> went extinct about 500 BC. From then on, until only recently, Jewish boys learned to read and understand only enough Hebrew to read and understand the scriptures and to participate in religious rituals and prayers. </a:t>
            </a:r>
          </a:p>
          <a:p>
            <a:pPr eaLnBrk="1" hangingPunct="1"/>
            <a:r>
              <a:rPr lang="en-US" altLang="en-US" sz="2800" dirty="0"/>
              <a:t>Even today, young Jews often attend “</a:t>
            </a:r>
            <a:r>
              <a:rPr lang="en-US" altLang="en-US" sz="2800" dirty="0">
                <a:solidFill>
                  <a:srgbClr val="FF0000"/>
                </a:solidFill>
              </a:rPr>
              <a:t>Hebrew School</a:t>
            </a:r>
            <a:r>
              <a:rPr lang="en-US" altLang="en-US" sz="2800" dirty="0"/>
              <a:t>” at their local synagogue.</a:t>
            </a:r>
          </a:p>
        </p:txBody>
      </p:sp>
      <p:sp>
        <p:nvSpPr>
          <p:cNvPr id="4" name="TextBox 3">
            <a:extLst>
              <a:ext uri="{FF2B5EF4-FFF2-40B4-BE49-F238E27FC236}">
                <a16:creationId xmlns:a16="http://schemas.microsoft.com/office/drawing/2014/main" id="{39E89394-CAC0-4264-9FF6-9B9068637083}"/>
              </a:ext>
            </a:extLst>
          </p:cNvPr>
          <p:cNvSpPr txBox="1"/>
          <p:nvPr/>
        </p:nvSpPr>
        <p:spPr>
          <a:xfrm>
            <a:off x="548640" y="4930768"/>
            <a:ext cx="8046720" cy="1169551"/>
          </a:xfrm>
          <a:prstGeom prst="rect">
            <a:avLst/>
          </a:prstGeom>
          <a:ln w="28575"/>
          <a:effectLst>
            <a:outerShdw blurRad="50800" dist="2540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lIns="274320" tIns="274320" rIns="274320" bIns="274320" rtlCol="0">
            <a:spAutoFit/>
          </a:bodyPr>
          <a:lstStyle/>
          <a:p>
            <a:r>
              <a:rPr lang="en-US" sz="2000" dirty="0"/>
              <a:t>Hebrew was ‘revived’ in the late 1800s as part of the Zionist movement; it is the national language of the State of Israel.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03D5177-812A-46E0-83D8-1042631628E4}"/>
              </a:ext>
            </a:extLst>
          </p:cNvPr>
          <p:cNvSpPr>
            <a:spLocks noGrp="1" noChangeArrowheads="1"/>
          </p:cNvSpPr>
          <p:nvPr>
            <p:ph type="title"/>
          </p:nvPr>
        </p:nvSpPr>
        <p:spPr/>
        <p:txBody>
          <a:bodyPr/>
          <a:lstStyle/>
          <a:p>
            <a:pPr eaLnBrk="1" hangingPunct="1"/>
            <a:r>
              <a:rPr lang="en-US" altLang="en-US" dirty="0">
                <a:solidFill>
                  <a:srgbClr val="0000FF"/>
                </a:solidFill>
              </a:rPr>
              <a:t>Grammar School </a:t>
            </a:r>
          </a:p>
        </p:txBody>
      </p:sp>
      <p:sp>
        <p:nvSpPr>
          <p:cNvPr id="9219" name="Rectangle 3">
            <a:extLst>
              <a:ext uri="{FF2B5EF4-FFF2-40B4-BE49-F238E27FC236}">
                <a16:creationId xmlns:a16="http://schemas.microsoft.com/office/drawing/2014/main" id="{E40CEE74-787B-491E-B3BC-EDC7A79DCDB5}"/>
              </a:ext>
            </a:extLst>
          </p:cNvPr>
          <p:cNvSpPr>
            <a:spLocks noGrp="1" noChangeArrowheads="1"/>
          </p:cNvSpPr>
          <p:nvPr>
            <p:ph idx="1"/>
          </p:nvPr>
        </p:nvSpPr>
        <p:spPr/>
        <p:txBody>
          <a:bodyPr>
            <a:normAutofit/>
          </a:bodyPr>
          <a:lstStyle/>
          <a:p>
            <a:pPr eaLnBrk="1" hangingPunct="1">
              <a:buFontTx/>
              <a:buNone/>
            </a:pPr>
            <a:r>
              <a:rPr lang="en-US" altLang="en-US" sz="2800" dirty="0"/>
              <a:t>	Through the Middle Ages, before a real education could begin, students needed to first learn Latin and perhaps also Greek.</a:t>
            </a:r>
            <a:br>
              <a:rPr lang="en-US" altLang="en-US" sz="2800" dirty="0"/>
            </a:br>
            <a:endParaRPr lang="en-US" altLang="en-US" sz="2800" dirty="0"/>
          </a:p>
          <a:p>
            <a:pPr eaLnBrk="1" hangingPunct="1">
              <a:buFontTx/>
              <a:buNone/>
            </a:pPr>
            <a:r>
              <a:rPr lang="en-US" altLang="en-US" sz="2800" dirty="0"/>
              <a:t> 	Most University classes in Europe were conducted in Latin until modern times.</a:t>
            </a: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1590C048-4A6B-4879-91D9-F3F7AB3A61CA}"/>
              </a:ext>
            </a:extLst>
          </p:cNvPr>
          <p:cNvSpPr>
            <a:spLocks noGrp="1" noChangeArrowheads="1"/>
          </p:cNvSpPr>
          <p:nvPr>
            <p:ph type="title"/>
          </p:nvPr>
        </p:nvSpPr>
        <p:spPr>
          <a:xfrm>
            <a:off x="613186" y="274638"/>
            <a:ext cx="8530814" cy="2697162"/>
          </a:xfrm>
        </p:spPr>
        <p:txBody>
          <a:bodyPr/>
          <a:lstStyle/>
          <a:p>
            <a:pPr eaLnBrk="1" hangingPunct="1"/>
            <a:r>
              <a:rPr lang="es-ES" altLang="en-US" sz="5400" b="1" dirty="0">
                <a:solidFill>
                  <a:srgbClr val="0000FF"/>
                </a:solidFill>
              </a:rPr>
              <a:t>THE </a:t>
            </a:r>
            <a:br>
              <a:rPr lang="es-ES" altLang="en-US" sz="5400" b="1" dirty="0">
                <a:solidFill>
                  <a:srgbClr val="0000FF"/>
                </a:solidFill>
              </a:rPr>
            </a:br>
            <a:r>
              <a:rPr lang="es-ES" altLang="en-US" sz="5400" b="1" dirty="0">
                <a:solidFill>
                  <a:srgbClr val="0000FF"/>
                </a:solidFill>
              </a:rPr>
              <a:t>GRAMMAR</a:t>
            </a:r>
            <a:r>
              <a:rPr lang="en-US" altLang="en-US" sz="5400" b="1" dirty="0">
                <a:solidFill>
                  <a:srgbClr val="0000FF"/>
                </a:solidFill>
              </a:rPr>
              <a:t>-</a:t>
            </a:r>
            <a:r>
              <a:rPr lang="es-ES" altLang="en-US" sz="5400" b="1" dirty="0">
                <a:solidFill>
                  <a:srgbClr val="0000FF"/>
                </a:solidFill>
              </a:rPr>
              <a:t>TRANSLATION </a:t>
            </a:r>
            <a:br>
              <a:rPr lang="es-ES" altLang="en-US" sz="5400" b="1" dirty="0">
                <a:solidFill>
                  <a:srgbClr val="0000FF"/>
                </a:solidFill>
              </a:rPr>
            </a:br>
            <a:r>
              <a:rPr lang="es-ES" altLang="en-US" sz="5400" b="1" dirty="0">
                <a:solidFill>
                  <a:srgbClr val="0000FF"/>
                </a:solidFill>
              </a:rPr>
              <a:t>METHOD</a:t>
            </a:r>
            <a:endParaRPr lang="en-US" altLang="en-US" sz="5400" b="1" dirty="0">
              <a:solidFill>
                <a:srgbClr val="0000FF"/>
              </a:solidFill>
            </a:endParaRPr>
          </a:p>
        </p:txBody>
      </p:sp>
      <p:sp>
        <p:nvSpPr>
          <p:cNvPr id="11267" name="Rectangle 3">
            <a:extLst>
              <a:ext uri="{FF2B5EF4-FFF2-40B4-BE49-F238E27FC236}">
                <a16:creationId xmlns:a16="http://schemas.microsoft.com/office/drawing/2014/main" id="{B19DC011-2567-48B8-B49A-EE3BAFFF8B71}"/>
              </a:ext>
            </a:extLst>
          </p:cNvPr>
          <p:cNvSpPr>
            <a:spLocks noGrp="1" noChangeArrowheads="1"/>
          </p:cNvSpPr>
          <p:nvPr>
            <p:ph idx="1"/>
          </p:nvPr>
        </p:nvSpPr>
        <p:spPr>
          <a:xfrm>
            <a:off x="457200" y="3048000"/>
            <a:ext cx="8229600" cy="2667000"/>
          </a:xfrm>
        </p:spPr>
        <p:txBody>
          <a:bodyPr>
            <a:normAutofit/>
          </a:bodyPr>
          <a:lstStyle/>
          <a:p>
            <a:pPr marL="90488" indent="823913" eaLnBrk="1" hangingPunct="1">
              <a:buFontTx/>
              <a:buNone/>
            </a:pPr>
            <a:r>
              <a:rPr lang="en-US" altLang="en-US" sz="2800" dirty="0"/>
              <a:t>From ancient times through until the late 1800s, with very few exceptions, the purpose for teaching languages was to get students to read and write in them. </a:t>
            </a:r>
          </a:p>
          <a:p>
            <a:pPr marL="90488" indent="823913" eaLnBrk="1" hangingPunct="1">
              <a:buFontTx/>
              <a:buNone/>
            </a:pPr>
            <a:r>
              <a:rPr lang="en-US" altLang="en-US" sz="2800" dirty="0"/>
              <a:t>Conversational skills were NOT the goal.</a:t>
            </a: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C0ED6FA5-619C-4B4B-B146-4C7440355C13}"/>
              </a:ext>
            </a:extLst>
          </p:cNvPr>
          <p:cNvSpPr>
            <a:spLocks noGrp="1" noChangeArrowheads="1"/>
          </p:cNvSpPr>
          <p:nvPr>
            <p:ph type="title"/>
          </p:nvPr>
        </p:nvSpPr>
        <p:spPr/>
        <p:txBody>
          <a:bodyPr/>
          <a:lstStyle/>
          <a:p>
            <a:pPr eaLnBrk="1" hangingPunct="1"/>
            <a:r>
              <a:rPr lang="en-US" altLang="en-US" b="1" dirty="0">
                <a:solidFill>
                  <a:srgbClr val="0000FF"/>
                </a:solidFill>
              </a:rPr>
              <a:t>The Renaissance</a:t>
            </a:r>
          </a:p>
        </p:txBody>
      </p:sp>
      <p:sp>
        <p:nvSpPr>
          <p:cNvPr id="12291" name="Rectangle 3">
            <a:extLst>
              <a:ext uri="{FF2B5EF4-FFF2-40B4-BE49-F238E27FC236}">
                <a16:creationId xmlns:a16="http://schemas.microsoft.com/office/drawing/2014/main" id="{AB2BAD41-2857-42EE-9988-3ABE6E4E8FE7}"/>
              </a:ext>
            </a:extLst>
          </p:cNvPr>
          <p:cNvSpPr>
            <a:spLocks noGrp="1" noChangeArrowheads="1"/>
          </p:cNvSpPr>
          <p:nvPr>
            <p:ph idx="1"/>
          </p:nvPr>
        </p:nvSpPr>
        <p:spPr/>
        <p:txBody>
          <a:bodyPr>
            <a:normAutofit/>
          </a:bodyPr>
          <a:lstStyle/>
          <a:p>
            <a:pPr marL="0" indent="0" eaLnBrk="1" hangingPunct="1">
              <a:buFontTx/>
              <a:buNone/>
            </a:pPr>
            <a:r>
              <a:rPr lang="en-US" altLang="en-US" sz="2800" dirty="0"/>
              <a:t>Three notable language teachers from the Renaissance broke with the grammar/translation tradition:</a:t>
            </a:r>
          </a:p>
          <a:p>
            <a:pPr marL="914400" indent="-461963" eaLnBrk="1" hangingPunct="1">
              <a:buClr>
                <a:srgbClr val="0000FF"/>
              </a:buClr>
              <a:buFont typeface="Wingdings" panose="05000000000000000000" pitchFamily="2" charset="2"/>
              <a:buChar char="§"/>
            </a:pPr>
            <a:r>
              <a:rPr lang="en-US" altLang="en-US" sz="2800" dirty="0">
                <a:solidFill>
                  <a:srgbClr val="7030A0"/>
                </a:solidFill>
              </a:rPr>
              <a:t>Guarino da Verona </a:t>
            </a:r>
            <a:r>
              <a:rPr lang="en-US" altLang="en-US" sz="2800" dirty="0"/>
              <a:t>(1374-1460)</a:t>
            </a:r>
          </a:p>
          <a:p>
            <a:pPr marL="914400" indent="-461963" eaLnBrk="1" hangingPunct="1">
              <a:buClr>
                <a:srgbClr val="0000FF"/>
              </a:buClr>
              <a:buFont typeface="Wingdings" panose="05000000000000000000" pitchFamily="2" charset="2"/>
              <a:buChar char="§"/>
            </a:pPr>
            <a:r>
              <a:rPr lang="en-US" altLang="en-US" sz="2800" dirty="0">
                <a:solidFill>
                  <a:srgbClr val="7030A0"/>
                </a:solidFill>
              </a:rPr>
              <a:t>Antonio de </a:t>
            </a:r>
            <a:r>
              <a:rPr lang="en-US" altLang="en-US" sz="2800" dirty="0" err="1">
                <a:solidFill>
                  <a:srgbClr val="7030A0"/>
                </a:solidFill>
              </a:rPr>
              <a:t>Nebrija</a:t>
            </a:r>
            <a:r>
              <a:rPr lang="en-US" altLang="en-US" sz="2800" dirty="0">
                <a:solidFill>
                  <a:srgbClr val="7030A0"/>
                </a:solidFill>
              </a:rPr>
              <a:t> </a:t>
            </a:r>
            <a:r>
              <a:rPr lang="en-US" altLang="en-US" sz="2800" dirty="0"/>
              <a:t>(1441-1522)</a:t>
            </a:r>
          </a:p>
          <a:p>
            <a:pPr marL="914400" indent="-461963" eaLnBrk="1" hangingPunct="1">
              <a:buClr>
                <a:srgbClr val="0000FF"/>
              </a:buClr>
              <a:buFont typeface="Wingdings" panose="05000000000000000000" pitchFamily="2" charset="2"/>
              <a:buChar char="§"/>
            </a:pPr>
            <a:r>
              <a:rPr lang="en-US" altLang="en-US" sz="2800" dirty="0">
                <a:solidFill>
                  <a:srgbClr val="7030A0"/>
                </a:solidFill>
              </a:rPr>
              <a:t>Johann Amos Comenius </a:t>
            </a:r>
            <a:r>
              <a:rPr lang="en-US" altLang="en-US" sz="2800" dirty="0"/>
              <a:t>(1592-1670)</a:t>
            </a:r>
          </a:p>
          <a:p>
            <a:pPr marL="0" indent="0" eaLnBrk="1" hangingPunct="1">
              <a:buClr>
                <a:srgbClr val="0000FF"/>
              </a:buClr>
              <a:buNone/>
            </a:pPr>
            <a:r>
              <a:rPr lang="en-US" altLang="en-US" sz="2800" dirty="0"/>
              <a:t>I none of these cases did any lasting changes take place.</a:t>
            </a: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9FAC0274-D921-4849-B1B1-8E308A934D99}"/>
              </a:ext>
            </a:extLst>
          </p:cNvPr>
          <p:cNvSpPr>
            <a:spLocks noGrp="1" noChangeArrowheads="1"/>
          </p:cNvSpPr>
          <p:nvPr>
            <p:ph type="title"/>
          </p:nvPr>
        </p:nvSpPr>
        <p:spPr/>
        <p:txBody>
          <a:bodyPr/>
          <a:lstStyle/>
          <a:p>
            <a:pPr eaLnBrk="1" hangingPunct="1"/>
            <a:r>
              <a:rPr lang="en-US" altLang="en-US" sz="4000" b="1" dirty="0">
                <a:solidFill>
                  <a:srgbClr val="7030A0"/>
                </a:solidFill>
              </a:rPr>
              <a:t>Guarino da Verona</a:t>
            </a:r>
            <a:br>
              <a:rPr lang="en-US" altLang="en-US" sz="4000" dirty="0">
                <a:solidFill>
                  <a:srgbClr val="FF0000"/>
                </a:solidFill>
              </a:rPr>
            </a:br>
            <a:r>
              <a:rPr lang="en-US" altLang="en-US" sz="2800" dirty="0">
                <a:solidFill>
                  <a:schemeClr val="tx1"/>
                </a:solidFill>
              </a:rPr>
              <a:t>Italy (1374-1460)</a:t>
            </a:r>
          </a:p>
        </p:txBody>
      </p:sp>
      <p:sp>
        <p:nvSpPr>
          <p:cNvPr id="13315" name="Rectangle 5">
            <a:extLst>
              <a:ext uri="{FF2B5EF4-FFF2-40B4-BE49-F238E27FC236}">
                <a16:creationId xmlns:a16="http://schemas.microsoft.com/office/drawing/2014/main" id="{16C2C8A3-1EB0-4627-890D-F8FCFE3BCB28}"/>
              </a:ext>
            </a:extLst>
          </p:cNvPr>
          <p:cNvSpPr>
            <a:spLocks noChangeArrowheads="1"/>
          </p:cNvSpPr>
          <p:nvPr/>
        </p:nvSpPr>
        <p:spPr bwMode="auto">
          <a:xfrm>
            <a:off x="565673" y="204543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indent="571500" eaLnBrk="1" hangingPunct="1">
              <a:buFontTx/>
              <a:buNone/>
            </a:pPr>
            <a:r>
              <a:rPr lang="en-US" altLang="en-US" sz="2800" dirty="0">
                <a:latin typeface="+mn-lt"/>
              </a:rPr>
              <a:t>Guarino da Verona as an early Italian humanist celebrated for his scholarship and reputation as a teacher. </a:t>
            </a:r>
          </a:p>
          <a:p>
            <a:pPr indent="571500" eaLnBrk="1" hangingPunct="1">
              <a:buFontTx/>
              <a:buNone/>
            </a:pPr>
            <a:r>
              <a:rPr lang="en-US" altLang="en-US" sz="2800" dirty="0">
                <a:latin typeface="+mn-lt"/>
              </a:rPr>
              <a:t>He argued that students must acquire “the habit of speaking continually in Latin” in addition to the ability to read and write.</a:t>
            </a: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9FAC0274-D921-4849-B1B1-8E308A934D99}"/>
              </a:ext>
            </a:extLst>
          </p:cNvPr>
          <p:cNvSpPr>
            <a:spLocks noGrp="1" noChangeArrowheads="1"/>
          </p:cNvSpPr>
          <p:nvPr>
            <p:ph type="title"/>
          </p:nvPr>
        </p:nvSpPr>
        <p:spPr/>
        <p:txBody>
          <a:bodyPr/>
          <a:lstStyle/>
          <a:p>
            <a:pPr eaLnBrk="1" hangingPunct="1"/>
            <a:r>
              <a:rPr lang="en-US" altLang="en-US" sz="4000" b="1" dirty="0">
                <a:solidFill>
                  <a:srgbClr val="7030A0"/>
                </a:solidFill>
              </a:rPr>
              <a:t>Guarino da Verona</a:t>
            </a:r>
            <a:br>
              <a:rPr lang="en-US" altLang="en-US" sz="4000" dirty="0">
                <a:solidFill>
                  <a:srgbClr val="FF0000"/>
                </a:solidFill>
              </a:rPr>
            </a:br>
            <a:r>
              <a:rPr lang="en-US" altLang="en-US" sz="2800" dirty="0">
                <a:solidFill>
                  <a:schemeClr val="tx1"/>
                </a:solidFill>
              </a:rPr>
              <a:t>Italy</a:t>
            </a:r>
          </a:p>
        </p:txBody>
      </p:sp>
      <p:sp>
        <p:nvSpPr>
          <p:cNvPr id="13315" name="Rectangle 5">
            <a:extLst>
              <a:ext uri="{FF2B5EF4-FFF2-40B4-BE49-F238E27FC236}">
                <a16:creationId xmlns:a16="http://schemas.microsoft.com/office/drawing/2014/main" id="{16C2C8A3-1EB0-4627-890D-F8FCFE3BCB28}"/>
              </a:ext>
            </a:extLst>
          </p:cNvPr>
          <p:cNvSpPr>
            <a:spLocks noChangeArrowheads="1"/>
          </p:cNvSpPr>
          <p:nvPr/>
        </p:nvSpPr>
        <p:spPr bwMode="auto">
          <a:xfrm>
            <a:off x="935915" y="2045433"/>
            <a:ext cx="7543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738188">
              <a:buNone/>
            </a:pPr>
            <a:r>
              <a:rPr lang="en-US" altLang="en-US" sz="2800" dirty="0">
                <a:latin typeface="+mn-lt"/>
              </a:rPr>
              <a:t>Guarino argued that if students were going to be able to use Latin to understand classical texts, as well as to convey new ideas, Latin must be acquired as a living, practical language. He proposed that the first emphasis should be on meaning, rather than on form.</a:t>
            </a:r>
          </a:p>
        </p:txBody>
      </p:sp>
    </p:spTree>
    <p:extLst>
      <p:ext uri="{BB962C8B-B14F-4D97-AF65-F5344CB8AC3E}">
        <p14:creationId xmlns:p14="http://schemas.microsoft.com/office/powerpoint/2010/main" val="2911092174"/>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D7EA376F-823A-4C69-92A7-942EF773CCAC}"/>
              </a:ext>
            </a:extLst>
          </p:cNvPr>
          <p:cNvSpPr>
            <a:spLocks noGrp="1" noChangeArrowheads="1"/>
          </p:cNvSpPr>
          <p:nvPr>
            <p:ph type="title"/>
          </p:nvPr>
        </p:nvSpPr>
        <p:spPr/>
        <p:txBody>
          <a:bodyPr/>
          <a:lstStyle/>
          <a:p>
            <a:pPr eaLnBrk="1" hangingPunct="1"/>
            <a:r>
              <a:rPr lang="en-US" altLang="en-US" sz="4000" b="1" dirty="0">
                <a:solidFill>
                  <a:srgbClr val="7030A0"/>
                </a:solidFill>
              </a:rPr>
              <a:t>Antonio de </a:t>
            </a:r>
            <a:r>
              <a:rPr lang="en-US" altLang="en-US" sz="4000" b="1" dirty="0" err="1">
                <a:solidFill>
                  <a:srgbClr val="7030A0"/>
                </a:solidFill>
              </a:rPr>
              <a:t>Nebrija</a:t>
            </a:r>
            <a:br>
              <a:rPr lang="en-US" altLang="en-US" sz="4000" dirty="0"/>
            </a:br>
            <a:r>
              <a:rPr lang="en-US" altLang="en-US" sz="2800" dirty="0"/>
              <a:t>Spain (1441-1522)</a:t>
            </a:r>
            <a:endParaRPr lang="en-US" altLang="en-US" sz="4000" dirty="0"/>
          </a:p>
        </p:txBody>
      </p:sp>
      <p:sp>
        <p:nvSpPr>
          <p:cNvPr id="15363" name="Rectangle 3">
            <a:extLst>
              <a:ext uri="{FF2B5EF4-FFF2-40B4-BE49-F238E27FC236}">
                <a16:creationId xmlns:a16="http://schemas.microsoft.com/office/drawing/2014/main" id="{7A391253-B511-42D4-BF39-CFE2BD35EEFC}"/>
              </a:ext>
            </a:extLst>
          </p:cNvPr>
          <p:cNvSpPr>
            <a:spLocks noGrp="1" noChangeArrowheads="1"/>
          </p:cNvSpPr>
          <p:nvPr>
            <p:ph idx="1"/>
          </p:nvPr>
        </p:nvSpPr>
        <p:spPr/>
        <p:txBody>
          <a:bodyPr>
            <a:normAutofit/>
          </a:bodyPr>
          <a:lstStyle/>
          <a:p>
            <a:pPr marL="90488" indent="823913" eaLnBrk="1" hangingPunct="1">
              <a:buFontTx/>
              <a:buNone/>
            </a:pPr>
            <a:r>
              <a:rPr lang="en-US" altLang="en-US" sz="2800" dirty="0"/>
              <a:t>An important member of the Court of Fernando and Isabel, los Reyes Cat</a:t>
            </a:r>
            <a:r>
              <a:rPr lang="es-ES" altLang="en-US" sz="2800" dirty="0" err="1"/>
              <a:t>ólicos</a:t>
            </a:r>
            <a:r>
              <a:rPr lang="es-ES" altLang="en-US" sz="2800" dirty="0"/>
              <a:t>,</a:t>
            </a:r>
            <a:r>
              <a:rPr lang="en-US" altLang="en-US" sz="2800" dirty="0"/>
              <a:t> </a:t>
            </a:r>
            <a:r>
              <a:rPr lang="en-US" altLang="en-US" sz="2800" dirty="0" err="1"/>
              <a:t>Nebrija</a:t>
            </a:r>
            <a:r>
              <a:rPr lang="en-US" altLang="en-US" sz="2800" dirty="0"/>
              <a:t> designed the “Spanish” flag, coined the national motto. He wrote several treatises on law, on history, on Latin, and most famously, published the “Gram</a:t>
            </a:r>
            <a:r>
              <a:rPr lang="es-ES" altLang="en-US" sz="2800" dirty="0"/>
              <a:t>ática de la lengua </a:t>
            </a:r>
            <a:r>
              <a:rPr lang="es-ES" altLang="en-US" sz="2800" dirty="0" err="1"/>
              <a:t>castellan</a:t>
            </a:r>
            <a:r>
              <a:rPr lang="en-US" altLang="en-US" sz="2800" dirty="0"/>
              <a:t>a” in 1492.</a:t>
            </a:r>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E9066857-C280-479A-914C-DEC3C70726DC}"/>
              </a:ext>
            </a:extLst>
          </p:cNvPr>
          <p:cNvSpPr>
            <a:spLocks noGrp="1" noChangeArrowheads="1"/>
          </p:cNvSpPr>
          <p:nvPr>
            <p:ph type="title"/>
          </p:nvPr>
        </p:nvSpPr>
        <p:spPr>
          <a:xfrm>
            <a:off x="457200" y="457200"/>
            <a:ext cx="8229600" cy="1143000"/>
          </a:xfrm>
        </p:spPr>
        <p:txBody>
          <a:bodyPr/>
          <a:lstStyle/>
          <a:p>
            <a:pPr eaLnBrk="1" hangingPunct="1"/>
            <a:r>
              <a:rPr lang="es-ES" altLang="en-US" sz="4800" b="1" dirty="0">
                <a:solidFill>
                  <a:srgbClr val="0000FF"/>
                </a:solidFill>
              </a:rPr>
              <a:t>Gramática de la lengua castellana</a:t>
            </a:r>
            <a:endParaRPr lang="en-US" altLang="en-US" sz="4800" b="1" dirty="0">
              <a:solidFill>
                <a:srgbClr val="0000FF"/>
              </a:solidFill>
            </a:endParaRPr>
          </a:p>
        </p:txBody>
      </p:sp>
      <p:sp>
        <p:nvSpPr>
          <p:cNvPr id="17411" name="Rectangle 3">
            <a:extLst>
              <a:ext uri="{FF2B5EF4-FFF2-40B4-BE49-F238E27FC236}">
                <a16:creationId xmlns:a16="http://schemas.microsoft.com/office/drawing/2014/main" id="{6F8CE03C-D736-4C1A-917B-81235459B6A2}"/>
              </a:ext>
            </a:extLst>
          </p:cNvPr>
          <p:cNvSpPr>
            <a:spLocks noGrp="1" noChangeArrowheads="1"/>
          </p:cNvSpPr>
          <p:nvPr>
            <p:ph idx="1"/>
          </p:nvPr>
        </p:nvSpPr>
        <p:spPr>
          <a:xfrm>
            <a:off x="457200" y="1981200"/>
            <a:ext cx="8229600" cy="4525963"/>
          </a:xfrm>
        </p:spPr>
        <p:txBody>
          <a:bodyPr>
            <a:normAutofit/>
          </a:bodyPr>
          <a:lstStyle/>
          <a:p>
            <a:pPr marL="90488" indent="704850" eaLnBrk="1" hangingPunct="1">
              <a:buFontTx/>
              <a:buNone/>
            </a:pPr>
            <a:r>
              <a:rPr lang="en-US" altLang="en-US" sz="2800" dirty="0"/>
              <a:t>	In 1492, </a:t>
            </a:r>
            <a:r>
              <a:rPr lang="en-US" altLang="en-US" sz="2800" dirty="0" err="1"/>
              <a:t>Nebrija</a:t>
            </a:r>
            <a:r>
              <a:rPr lang="en-US" altLang="en-US" sz="2800" dirty="0"/>
              <a:t> published the first grammar book in Europe the purpose of which was to describe a living language (as opposed to dead languages like Latin, Greek or Hebrew). </a:t>
            </a:r>
          </a:p>
          <a:p>
            <a:pPr marL="90488" indent="704850" eaLnBrk="1" hangingPunct="1">
              <a:buFontTx/>
              <a:buNone/>
            </a:pPr>
            <a:r>
              <a:rPr lang="en-US" altLang="en-US" sz="2800" dirty="0"/>
              <a:t>As a language-learning text it was unsuccessful, but as a scholarly description of a language it was, and still is, tremendously interesting.</a:t>
            </a:r>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gramatica2p">
            <a:extLst>
              <a:ext uri="{FF2B5EF4-FFF2-40B4-BE49-F238E27FC236}">
                <a16:creationId xmlns:a16="http://schemas.microsoft.com/office/drawing/2014/main" id="{861166CD-5FFE-4553-975F-271B881AFE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0950" y="-1"/>
            <a:ext cx="4523050" cy="699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13">
            <a:extLst>
              <a:ext uri="{FF2B5EF4-FFF2-40B4-BE49-F238E27FC236}">
                <a16:creationId xmlns:a16="http://schemas.microsoft.com/office/drawing/2014/main" id="{DB66BB8D-3E83-4F29-994B-BE908A23E4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4" y="0"/>
            <a:ext cx="463047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10">
            <a:extLst>
              <a:ext uri="{FF2B5EF4-FFF2-40B4-BE49-F238E27FC236}">
                <a16:creationId xmlns:a16="http://schemas.microsoft.com/office/drawing/2014/main" id="{24255631-C47E-4019-846B-5D4B805F60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04" y="3428999"/>
            <a:ext cx="4441969" cy="3031873"/>
          </a:xfrm>
          <a:prstGeom prst="rect">
            <a:avLst/>
          </a:prstGeom>
          <a:noFill/>
          <a:ln w="25400">
            <a:solidFill>
              <a:srgbClr val="9933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D41CB8E8-C534-441C-94D1-413E91ED8ADE}"/>
              </a:ext>
            </a:extLst>
          </p:cNvPr>
          <p:cNvSpPr>
            <a:spLocks noGrp="1" noChangeArrowheads="1"/>
          </p:cNvSpPr>
          <p:nvPr>
            <p:ph type="title"/>
          </p:nvPr>
        </p:nvSpPr>
        <p:spPr/>
        <p:txBody>
          <a:bodyPr/>
          <a:lstStyle/>
          <a:p>
            <a:pPr eaLnBrk="1" hangingPunct="1"/>
            <a:r>
              <a:rPr lang="en-US" altLang="en-US" sz="4000" b="1" dirty="0">
                <a:solidFill>
                  <a:srgbClr val="0000FF"/>
                </a:solidFill>
              </a:rPr>
              <a:t>Jan Am</a:t>
            </a:r>
            <a:r>
              <a:rPr lang="es-ES" altLang="en-US" sz="4000" b="1" dirty="0" err="1">
                <a:solidFill>
                  <a:srgbClr val="0000FF"/>
                </a:solidFill>
              </a:rPr>
              <a:t>ós</a:t>
            </a:r>
            <a:r>
              <a:rPr lang="es-ES" altLang="en-US" sz="4000" b="1" dirty="0">
                <a:solidFill>
                  <a:srgbClr val="0000FF"/>
                </a:solidFill>
              </a:rPr>
              <a:t> </a:t>
            </a:r>
            <a:r>
              <a:rPr lang="es-ES" altLang="en-US" sz="4000" b="1" dirty="0" err="1">
                <a:solidFill>
                  <a:srgbClr val="0000FF"/>
                </a:solidFill>
              </a:rPr>
              <a:t>Komenský</a:t>
            </a:r>
            <a:br>
              <a:rPr lang="en-US" altLang="en-US" sz="4000" dirty="0"/>
            </a:br>
            <a:r>
              <a:rPr lang="en-US" altLang="en-US" sz="2800" dirty="0"/>
              <a:t>Czech (1592-1670)</a:t>
            </a:r>
            <a:endParaRPr lang="en-US" altLang="en-US" sz="4000" dirty="0"/>
          </a:p>
        </p:txBody>
      </p:sp>
      <p:sp>
        <p:nvSpPr>
          <p:cNvPr id="19459" name="Rectangle 3">
            <a:extLst>
              <a:ext uri="{FF2B5EF4-FFF2-40B4-BE49-F238E27FC236}">
                <a16:creationId xmlns:a16="http://schemas.microsoft.com/office/drawing/2014/main" id="{AC10C333-5561-4E9A-9F23-4BED0FDB54EE}"/>
              </a:ext>
            </a:extLst>
          </p:cNvPr>
          <p:cNvSpPr>
            <a:spLocks noGrp="1" noChangeArrowheads="1"/>
          </p:cNvSpPr>
          <p:nvPr>
            <p:ph idx="1"/>
          </p:nvPr>
        </p:nvSpPr>
        <p:spPr/>
        <p:txBody>
          <a:bodyPr>
            <a:normAutofit/>
          </a:bodyPr>
          <a:lstStyle/>
          <a:p>
            <a:pPr marL="90488" indent="593725" eaLnBrk="1" hangingPunct="1">
              <a:buFontTx/>
              <a:buNone/>
            </a:pPr>
            <a:r>
              <a:rPr lang="en-US" altLang="en-US" sz="2800" dirty="0"/>
              <a:t>	Referred to in English as Johann Amos Comenius, he developed curricula for infancy through the university and proposed a universal system of education. </a:t>
            </a:r>
          </a:p>
          <a:p>
            <a:pPr marL="90488" indent="593725" eaLnBrk="1" hangingPunct="1">
              <a:buFontTx/>
              <a:buNone/>
            </a:pPr>
            <a:r>
              <a:rPr lang="en-US" altLang="en-US" sz="2800" dirty="0"/>
              <a:t>He advocated the use of widely used common languages to replace Latin, which was by this time only used for Church, law and scholarly pursuits.</a:t>
            </a:r>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3FE526B3-7FD5-4B43-9118-EC563299AA2A}"/>
              </a:ext>
            </a:extLst>
          </p:cNvPr>
          <p:cNvSpPr>
            <a:spLocks noGrp="1" noChangeArrowheads="1"/>
          </p:cNvSpPr>
          <p:nvPr>
            <p:ph type="title"/>
          </p:nvPr>
        </p:nvSpPr>
        <p:spPr/>
        <p:txBody>
          <a:bodyPr/>
          <a:lstStyle/>
          <a:p>
            <a:r>
              <a:rPr lang="en-US" altLang="en-US" sz="4000" b="1" dirty="0">
                <a:solidFill>
                  <a:srgbClr val="0000FF"/>
                </a:solidFill>
              </a:rPr>
              <a:t>Jan Am</a:t>
            </a:r>
            <a:r>
              <a:rPr lang="es-ES" altLang="en-US" sz="4000" b="1" dirty="0" err="1">
                <a:solidFill>
                  <a:srgbClr val="0000FF"/>
                </a:solidFill>
              </a:rPr>
              <a:t>ós</a:t>
            </a:r>
            <a:r>
              <a:rPr lang="es-ES" altLang="en-US" sz="4000" b="1" dirty="0">
                <a:solidFill>
                  <a:srgbClr val="0000FF"/>
                </a:solidFill>
              </a:rPr>
              <a:t> </a:t>
            </a:r>
            <a:r>
              <a:rPr lang="es-ES" altLang="en-US" sz="4000" b="1" dirty="0" err="1">
                <a:solidFill>
                  <a:srgbClr val="0000FF"/>
                </a:solidFill>
              </a:rPr>
              <a:t>Komenský</a:t>
            </a:r>
            <a:br>
              <a:rPr lang="en-US" altLang="en-US" sz="4000" dirty="0"/>
            </a:br>
            <a:r>
              <a:rPr lang="en-US" altLang="en-US" sz="2800" dirty="0"/>
              <a:t>Czech</a:t>
            </a:r>
            <a:endParaRPr lang="en-US" altLang="en-US" sz="4000" dirty="0"/>
          </a:p>
        </p:txBody>
      </p:sp>
      <p:sp>
        <p:nvSpPr>
          <p:cNvPr id="20483" name="Rectangle 3">
            <a:extLst>
              <a:ext uri="{FF2B5EF4-FFF2-40B4-BE49-F238E27FC236}">
                <a16:creationId xmlns:a16="http://schemas.microsoft.com/office/drawing/2014/main" id="{E0C87274-B60B-4FAD-97E3-F107A8C9BD58}"/>
              </a:ext>
            </a:extLst>
          </p:cNvPr>
          <p:cNvSpPr>
            <a:spLocks noGrp="1" noChangeArrowheads="1"/>
          </p:cNvSpPr>
          <p:nvPr>
            <p:ph idx="1"/>
          </p:nvPr>
        </p:nvSpPr>
        <p:spPr>
          <a:xfrm>
            <a:off x="457200" y="1737361"/>
            <a:ext cx="8229600" cy="2368550"/>
          </a:xfrm>
        </p:spPr>
        <p:txBody>
          <a:bodyPr/>
          <a:lstStyle/>
          <a:p>
            <a:pPr eaLnBrk="1" hangingPunct="1">
              <a:buFontTx/>
              <a:buNone/>
            </a:pPr>
            <a:r>
              <a:rPr lang="en-US" altLang="en-US" dirty="0"/>
              <a:t>		</a:t>
            </a:r>
            <a:r>
              <a:rPr lang="en-US" altLang="en-US" sz="2800" dirty="0"/>
              <a:t>Comenius was quite famous in his own time, not for his philosophical treatises, but for his very popular textbooks for teaching Latin.</a:t>
            </a:r>
          </a:p>
          <a:p>
            <a:pPr eaLnBrk="1" hangingPunct="1">
              <a:buFontTx/>
              <a:buNone/>
            </a:pPr>
            <a:endParaRPr lang="en-US" altLang="en-US" dirty="0"/>
          </a:p>
        </p:txBody>
      </p:sp>
      <p:pic>
        <p:nvPicPr>
          <p:cNvPr id="20485" name="Picture 5" descr="800px-Relief_Komensky">
            <a:extLst>
              <a:ext uri="{FF2B5EF4-FFF2-40B4-BE49-F238E27FC236}">
                <a16:creationId xmlns:a16="http://schemas.microsoft.com/office/drawing/2014/main" id="{D283E424-2B26-44DD-8AF8-7FDB2BA5C6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960" y="3197225"/>
            <a:ext cx="4932992" cy="2750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Text Box 6">
            <a:extLst>
              <a:ext uri="{FF2B5EF4-FFF2-40B4-BE49-F238E27FC236}">
                <a16:creationId xmlns:a16="http://schemas.microsoft.com/office/drawing/2014/main" id="{F98A3E82-E275-449E-B9CB-70538822A547}"/>
              </a:ext>
            </a:extLst>
          </p:cNvPr>
          <p:cNvSpPr txBox="1">
            <a:spLocks noChangeArrowheads="1"/>
          </p:cNvSpPr>
          <p:nvPr/>
        </p:nvSpPr>
        <p:spPr bwMode="auto">
          <a:xfrm>
            <a:off x="2342861" y="5988652"/>
            <a:ext cx="7099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600" dirty="0"/>
              <a:t>Sculpture of Comenius on a school building in </a:t>
            </a:r>
            <a:r>
              <a:rPr lang="en-US" altLang="en-US" sz="1600" dirty="0" err="1"/>
              <a:t>Dolany</a:t>
            </a:r>
            <a:r>
              <a:rPr lang="en-US" altLang="en-US" sz="1600" dirty="0"/>
              <a:t>, Czech Republic.</a:t>
            </a: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Pictus001">
            <a:extLst>
              <a:ext uri="{FF2B5EF4-FFF2-40B4-BE49-F238E27FC236}">
                <a16:creationId xmlns:a16="http://schemas.microsoft.com/office/drawing/2014/main" id="{B5AA7929-D0DD-4259-B254-E6286CD53C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6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Pictus002">
            <a:extLst>
              <a:ext uri="{FF2B5EF4-FFF2-40B4-BE49-F238E27FC236}">
                <a16:creationId xmlns:a16="http://schemas.microsoft.com/office/drawing/2014/main" id="{BD5FB5B2-D348-47D0-B4D8-81FF92A920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1" cy="6865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Pictus003">
            <a:extLst>
              <a:ext uri="{FF2B5EF4-FFF2-40B4-BE49-F238E27FC236}">
                <a16:creationId xmlns:a16="http://schemas.microsoft.com/office/drawing/2014/main" id="{913A50CC-3ECA-41CB-9208-DC0D14F8E5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1590C048-4A6B-4879-91D9-F3F7AB3A61CA}"/>
              </a:ext>
            </a:extLst>
          </p:cNvPr>
          <p:cNvSpPr>
            <a:spLocks noGrp="1" noChangeArrowheads="1"/>
          </p:cNvSpPr>
          <p:nvPr>
            <p:ph type="title"/>
          </p:nvPr>
        </p:nvSpPr>
        <p:spPr>
          <a:xfrm>
            <a:off x="613186" y="274639"/>
            <a:ext cx="8530814" cy="1571096"/>
          </a:xfrm>
        </p:spPr>
        <p:txBody>
          <a:bodyPr/>
          <a:lstStyle/>
          <a:p>
            <a:pPr eaLnBrk="1" hangingPunct="1"/>
            <a:r>
              <a:rPr lang="es-ES" altLang="en-US" sz="5400" b="1" dirty="0">
                <a:solidFill>
                  <a:srgbClr val="0000FF"/>
                </a:solidFill>
              </a:rPr>
              <a:t>THE </a:t>
            </a:r>
            <a:br>
              <a:rPr lang="es-ES" altLang="en-US" sz="5400" b="1" dirty="0">
                <a:solidFill>
                  <a:srgbClr val="0000FF"/>
                </a:solidFill>
              </a:rPr>
            </a:br>
            <a:r>
              <a:rPr lang="en-US" altLang="en-US" sz="5400" b="1" dirty="0">
                <a:solidFill>
                  <a:srgbClr val="0000FF"/>
                </a:solidFill>
              </a:rPr>
              <a:t>REFORM MOVEMENT</a:t>
            </a:r>
          </a:p>
        </p:txBody>
      </p:sp>
      <p:sp>
        <p:nvSpPr>
          <p:cNvPr id="6" name="Rectangle 3">
            <a:extLst>
              <a:ext uri="{FF2B5EF4-FFF2-40B4-BE49-F238E27FC236}">
                <a16:creationId xmlns:a16="http://schemas.microsoft.com/office/drawing/2014/main" id="{F80FBAEA-4C99-4D09-980A-139E22494CBE}"/>
              </a:ext>
            </a:extLst>
          </p:cNvPr>
          <p:cNvSpPr txBox="1">
            <a:spLocks noChangeArrowheads="1"/>
          </p:cNvSpPr>
          <p:nvPr/>
        </p:nvSpPr>
        <p:spPr>
          <a:xfrm>
            <a:off x="457200" y="1864156"/>
            <a:ext cx="8229600" cy="4719205"/>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ysClr val="windowText" lastClr="000000"/>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ysClr val="windowText" lastClr="000000"/>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ysClr val="windowText" lastClr="000000"/>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ysClr val="windowText" lastClr="000000"/>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ysClr val="windowText" lastClr="00000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0488" indent="593725">
              <a:buFontTx/>
              <a:buNone/>
            </a:pPr>
            <a:r>
              <a:rPr lang="en-US" altLang="en-US" sz="2800" dirty="0"/>
              <a:t>	In the late 1800s several educators rejected the Grammar-Translation Method in the teaching of living languages. This gave to two notable “methods” in foreign language teaching:</a:t>
            </a:r>
          </a:p>
          <a:p>
            <a:pPr marL="90488" indent="593725" algn="ctr"/>
            <a:r>
              <a:rPr lang="en-US" altLang="en-US" sz="2800" b="1" dirty="0">
                <a:solidFill>
                  <a:srgbClr val="7030A0"/>
                </a:solidFill>
              </a:rPr>
              <a:t>The Natural Method</a:t>
            </a:r>
          </a:p>
          <a:p>
            <a:pPr marL="90488" indent="593725" algn="ctr"/>
            <a:r>
              <a:rPr lang="en-US" altLang="en-US" sz="2800" b="1" dirty="0">
                <a:solidFill>
                  <a:srgbClr val="7030A0"/>
                </a:solidFill>
              </a:rPr>
              <a:t>The Direct Method</a:t>
            </a:r>
          </a:p>
          <a:p>
            <a:pPr marL="90488" indent="593725">
              <a:buFontTx/>
              <a:buNone/>
            </a:pPr>
            <a:r>
              <a:rPr lang="en-US" altLang="en-US" sz="2800" dirty="0"/>
              <a:t>	The Reform movement centered on the idea that “learning” a language (either L1 or L2) is not the same as most other kinds of learning; i.e., grammatical explanations and memorization do not result in fluency.</a:t>
            </a:r>
          </a:p>
        </p:txBody>
      </p:sp>
    </p:spTree>
    <p:extLst>
      <p:ext uri="{BB962C8B-B14F-4D97-AF65-F5344CB8AC3E}">
        <p14:creationId xmlns:p14="http://schemas.microsoft.com/office/powerpoint/2010/main" val="1316621107"/>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2DCC365E-953B-4AB6-A716-1F7A63008191}"/>
              </a:ext>
            </a:extLst>
          </p:cNvPr>
          <p:cNvSpPr>
            <a:spLocks noGrp="1" noChangeArrowheads="1"/>
          </p:cNvSpPr>
          <p:nvPr>
            <p:ph type="title"/>
          </p:nvPr>
        </p:nvSpPr>
        <p:spPr/>
        <p:txBody>
          <a:bodyPr/>
          <a:lstStyle/>
          <a:p>
            <a:pPr eaLnBrk="1" hangingPunct="1"/>
            <a:r>
              <a:rPr lang="en-US" altLang="en-US" b="1" dirty="0">
                <a:solidFill>
                  <a:srgbClr val="7030A0"/>
                </a:solidFill>
              </a:rPr>
              <a:t>The Natural Method</a:t>
            </a:r>
          </a:p>
        </p:txBody>
      </p:sp>
      <p:sp>
        <p:nvSpPr>
          <p:cNvPr id="26627" name="Rectangle 3">
            <a:extLst>
              <a:ext uri="{FF2B5EF4-FFF2-40B4-BE49-F238E27FC236}">
                <a16:creationId xmlns:a16="http://schemas.microsoft.com/office/drawing/2014/main" id="{23F1DBFE-4BCD-443C-A9FF-6B3AF2F43D16}"/>
              </a:ext>
            </a:extLst>
          </p:cNvPr>
          <p:cNvSpPr>
            <a:spLocks noGrp="1" noChangeArrowheads="1"/>
          </p:cNvSpPr>
          <p:nvPr>
            <p:ph idx="1"/>
          </p:nvPr>
        </p:nvSpPr>
        <p:spPr>
          <a:xfrm>
            <a:off x="457200" y="2222731"/>
            <a:ext cx="8229600" cy="3919451"/>
          </a:xfrm>
        </p:spPr>
        <p:txBody>
          <a:bodyPr>
            <a:noAutofit/>
          </a:bodyPr>
          <a:lstStyle/>
          <a:p>
            <a:pPr eaLnBrk="1" hangingPunct="1">
              <a:buFontTx/>
              <a:buNone/>
            </a:pPr>
            <a:r>
              <a:rPr lang="en-US" altLang="en-US" sz="2800" dirty="0"/>
              <a:t>	Working independently, </a:t>
            </a:r>
          </a:p>
          <a:p>
            <a:pPr marL="969963" indent="-90488" eaLnBrk="1" hangingPunct="1">
              <a:buFontTx/>
              <a:buNone/>
            </a:pPr>
            <a:r>
              <a:rPr lang="en-US" altLang="en-US" sz="2800" b="1" dirty="0">
                <a:solidFill>
                  <a:srgbClr val="7030A0"/>
                </a:solidFill>
              </a:rPr>
              <a:t>Thomas </a:t>
            </a:r>
            <a:r>
              <a:rPr lang="en-US" altLang="en-US" sz="2800" b="1" dirty="0" err="1">
                <a:solidFill>
                  <a:srgbClr val="7030A0"/>
                </a:solidFill>
              </a:rPr>
              <a:t>Pendergast</a:t>
            </a:r>
            <a:r>
              <a:rPr lang="en-US" altLang="en-US" sz="2800" dirty="0"/>
              <a:t> (England) </a:t>
            </a:r>
          </a:p>
          <a:p>
            <a:pPr marL="969963" indent="-90488" eaLnBrk="1" hangingPunct="1">
              <a:buFontTx/>
              <a:buNone/>
            </a:pPr>
            <a:r>
              <a:rPr lang="en-US" altLang="en-US" sz="2800" dirty="0"/>
              <a:t>and </a:t>
            </a:r>
          </a:p>
          <a:p>
            <a:pPr marL="969963" indent="-90488" eaLnBrk="1" hangingPunct="1">
              <a:buFontTx/>
              <a:buNone/>
            </a:pPr>
            <a:r>
              <a:rPr lang="en-US" altLang="en-US" sz="2800" b="1" dirty="0">
                <a:solidFill>
                  <a:srgbClr val="7030A0"/>
                </a:solidFill>
              </a:rPr>
              <a:t>Fran</a:t>
            </a:r>
            <a:r>
              <a:rPr lang="es-ES" altLang="en-US" sz="2800" b="1" dirty="0">
                <a:solidFill>
                  <a:srgbClr val="7030A0"/>
                </a:solidFill>
              </a:rPr>
              <a:t>ç</a:t>
            </a:r>
            <a:r>
              <a:rPr lang="en-US" altLang="en-US" sz="2800" b="1" dirty="0" err="1">
                <a:solidFill>
                  <a:srgbClr val="7030A0"/>
                </a:solidFill>
              </a:rPr>
              <a:t>ois</a:t>
            </a:r>
            <a:r>
              <a:rPr lang="en-US" altLang="en-US" sz="2800" b="1" dirty="0">
                <a:solidFill>
                  <a:srgbClr val="7030A0"/>
                </a:solidFill>
              </a:rPr>
              <a:t> Gouin </a:t>
            </a:r>
            <a:r>
              <a:rPr lang="en-US" altLang="en-US" sz="2800" dirty="0"/>
              <a:t>(France) </a:t>
            </a:r>
          </a:p>
          <a:p>
            <a:pPr eaLnBrk="1" hangingPunct="1">
              <a:buFontTx/>
              <a:buNone/>
            </a:pPr>
            <a:r>
              <a:rPr lang="en-US" altLang="en-US" sz="2800" dirty="0"/>
              <a:t>	based their methods on watching how children learned language and on their own frustrating experiences with Grammar-Translation.</a:t>
            </a:r>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0E2C2CE4-D973-452B-94D9-A528B6F5CD97}"/>
              </a:ext>
            </a:extLst>
          </p:cNvPr>
          <p:cNvSpPr>
            <a:spLocks noGrp="1" noChangeArrowheads="1"/>
          </p:cNvSpPr>
          <p:nvPr>
            <p:ph type="title"/>
          </p:nvPr>
        </p:nvSpPr>
        <p:spPr>
          <a:xfrm>
            <a:off x="800100" y="133350"/>
            <a:ext cx="7543800" cy="1450757"/>
          </a:xfrm>
        </p:spPr>
        <p:txBody>
          <a:bodyPr/>
          <a:lstStyle/>
          <a:p>
            <a:pPr eaLnBrk="1" hangingPunct="1"/>
            <a:r>
              <a:rPr lang="en-US" altLang="en-US" sz="3200" b="1" dirty="0">
                <a:solidFill>
                  <a:srgbClr val="7030A0"/>
                </a:solidFill>
              </a:rPr>
              <a:t>Fran</a:t>
            </a:r>
            <a:r>
              <a:rPr lang="es-ES" altLang="en-US" sz="3200" b="1" dirty="0" err="1">
                <a:solidFill>
                  <a:srgbClr val="7030A0"/>
                </a:solidFill>
              </a:rPr>
              <a:t>çois</a:t>
            </a:r>
            <a:r>
              <a:rPr lang="es-ES" altLang="en-US" sz="3200" b="1" dirty="0">
                <a:solidFill>
                  <a:srgbClr val="7030A0"/>
                </a:solidFill>
              </a:rPr>
              <a:t> </a:t>
            </a:r>
            <a:r>
              <a:rPr lang="es-ES" altLang="en-US" sz="3200" b="1" dirty="0" err="1">
                <a:solidFill>
                  <a:srgbClr val="7030A0"/>
                </a:solidFill>
              </a:rPr>
              <a:t>Gouin</a:t>
            </a:r>
            <a:br>
              <a:rPr lang="es-ES" altLang="en-US" sz="4000" dirty="0"/>
            </a:br>
            <a:r>
              <a:rPr lang="es-ES" altLang="en-US" sz="2400" b="1" dirty="0">
                <a:solidFill>
                  <a:srgbClr val="0000FF"/>
                </a:solidFill>
              </a:rPr>
              <a:t>“</a:t>
            </a:r>
            <a:r>
              <a:rPr lang="es-ES" altLang="en-US" sz="2400" b="1" dirty="0" err="1">
                <a:solidFill>
                  <a:srgbClr val="0000FF"/>
                </a:solidFill>
              </a:rPr>
              <a:t>The</a:t>
            </a:r>
            <a:r>
              <a:rPr lang="en-US" altLang="en-US" sz="2400" b="1" dirty="0">
                <a:solidFill>
                  <a:srgbClr val="0000FF"/>
                </a:solidFill>
              </a:rPr>
              <a:t> Art of Learning and Studying Foreign Languages”</a:t>
            </a:r>
            <a:r>
              <a:rPr lang="en-US" altLang="en-US" sz="4000" dirty="0"/>
              <a:t> </a:t>
            </a:r>
            <a:r>
              <a:rPr lang="en-US" altLang="en-US" sz="2000" dirty="0"/>
              <a:t>(1880)</a:t>
            </a:r>
          </a:p>
        </p:txBody>
      </p:sp>
      <p:sp>
        <p:nvSpPr>
          <p:cNvPr id="27651" name="Rectangle 3">
            <a:extLst>
              <a:ext uri="{FF2B5EF4-FFF2-40B4-BE49-F238E27FC236}">
                <a16:creationId xmlns:a16="http://schemas.microsoft.com/office/drawing/2014/main" id="{13C4627C-6C66-48FC-97FA-4650A2C6FB05}"/>
              </a:ext>
            </a:extLst>
          </p:cNvPr>
          <p:cNvSpPr>
            <a:spLocks noGrp="1" noChangeArrowheads="1"/>
          </p:cNvSpPr>
          <p:nvPr>
            <p:ph idx="1"/>
          </p:nvPr>
        </p:nvSpPr>
        <p:spPr>
          <a:xfrm>
            <a:off x="0" y="1600200"/>
            <a:ext cx="8993188" cy="5086350"/>
          </a:xfrm>
        </p:spPr>
        <p:txBody>
          <a:bodyPr/>
          <a:lstStyle/>
          <a:p>
            <a:pPr eaLnBrk="1" hangingPunct="1">
              <a:lnSpc>
                <a:spcPct val="80000"/>
              </a:lnSpc>
              <a:buFontTx/>
              <a:buNone/>
            </a:pPr>
            <a:r>
              <a:rPr lang="en-US" altLang="en-US" sz="2400" dirty="0"/>
              <a:t>		</a:t>
            </a:r>
            <a:r>
              <a:rPr lang="en-US" altLang="en-US" sz="2400" dirty="0">
                <a:solidFill>
                  <a:schemeClr val="bg1">
                    <a:lumMod val="65000"/>
                  </a:schemeClr>
                </a:solidFill>
              </a:rPr>
              <a:t>Gouin described his “harrowing” experiences of learning German, which helped him gain insights into the intricacies of language teaching and learning. </a:t>
            </a:r>
            <a:r>
              <a:rPr lang="en-US" altLang="en-US" sz="2400" dirty="0"/>
              <a:t>Living in Hamburg of one year, he attempted to master the German language by dint of memorizing a German grammar book and a list of 248 irregular German verbs</a:t>
            </a:r>
            <a:r>
              <a:rPr lang="en-US" altLang="en-US" sz="2400" dirty="0">
                <a:solidFill>
                  <a:schemeClr val="bg1">
                    <a:lumMod val="65000"/>
                  </a:schemeClr>
                </a:solidFill>
              </a:rPr>
              <a:t>, instead of conversing with the natives. Exulting in the security that the grounding in German grammar offered him, he hastened to go to the University to test his knowledge. To no avail. He could not understand a word! After this failure, </a:t>
            </a:r>
            <a:r>
              <a:rPr lang="en-US" altLang="en-US" sz="2400" dirty="0"/>
              <a:t>he decided to memorize the German roots</a:t>
            </a:r>
            <a:r>
              <a:rPr lang="en-US" altLang="en-US" sz="2400" dirty="0">
                <a:solidFill>
                  <a:schemeClr val="bg1">
                    <a:lumMod val="65000"/>
                  </a:schemeClr>
                </a:solidFill>
              </a:rPr>
              <a:t>, but with no success. </a:t>
            </a:r>
            <a:r>
              <a:rPr lang="en-US" altLang="en-US" sz="2400" dirty="0"/>
              <a:t>He went so far as to memorize books, to translate Goethe and Schiller, and to learn by heart 30,000 words in a dictionary</a:t>
            </a:r>
            <a:r>
              <a:rPr lang="en-US" altLang="en-US" sz="2400" dirty="0">
                <a:solidFill>
                  <a:schemeClr val="bg1">
                    <a:lumMod val="65000"/>
                  </a:schemeClr>
                </a:solidFill>
              </a:rPr>
              <a:t>, only to meet with failure. </a:t>
            </a:r>
            <a:r>
              <a:rPr lang="en-US" altLang="en-US" sz="2400" dirty="0"/>
              <a:t>Upon returning to France, Gouin discovered that his three-year-old nephew had managed to become a chatterbox of French</a:t>
            </a:r>
            <a:r>
              <a:rPr lang="en-US" altLang="en-US" sz="2400" dirty="0">
                <a:solidFill>
                  <a:schemeClr val="bg1">
                    <a:lumMod val="65000"/>
                  </a:schemeClr>
                </a:solidFill>
              </a:rPr>
              <a:t>—a fact that made him think that the child held the secret to learning a language.</a:t>
            </a:r>
          </a:p>
        </p:txBody>
      </p:sp>
      <p:sp>
        <p:nvSpPr>
          <p:cNvPr id="27652" name="Text Box 4">
            <a:extLst>
              <a:ext uri="{FF2B5EF4-FFF2-40B4-BE49-F238E27FC236}">
                <a16:creationId xmlns:a16="http://schemas.microsoft.com/office/drawing/2014/main" id="{477726F7-5752-4734-9C3D-000891DD73C7}"/>
              </a:ext>
            </a:extLst>
          </p:cNvPr>
          <p:cNvSpPr txBox="1">
            <a:spLocks noChangeArrowheads="1"/>
          </p:cNvSpPr>
          <p:nvPr/>
        </p:nvSpPr>
        <p:spPr bwMode="auto">
          <a:xfrm>
            <a:off x="6508750" y="6357938"/>
            <a:ext cx="2270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dirty="0"/>
              <a:t>(from Brown, 1973)</a:t>
            </a: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3693A1A4-98C0-4C34-969B-55198CBE3D01}"/>
              </a:ext>
            </a:extLst>
          </p:cNvPr>
          <p:cNvSpPr>
            <a:spLocks noGrp="1" noChangeArrowheads="1"/>
          </p:cNvSpPr>
          <p:nvPr>
            <p:ph type="title"/>
          </p:nvPr>
        </p:nvSpPr>
        <p:spPr/>
        <p:txBody>
          <a:bodyPr/>
          <a:lstStyle/>
          <a:p>
            <a:pPr eaLnBrk="1" hangingPunct="1"/>
            <a:r>
              <a:rPr lang="en-US" altLang="en-US" b="1" dirty="0">
                <a:solidFill>
                  <a:srgbClr val="7030A0"/>
                </a:solidFill>
              </a:rPr>
              <a:t>The Direct Method</a:t>
            </a:r>
          </a:p>
        </p:txBody>
      </p:sp>
      <p:sp>
        <p:nvSpPr>
          <p:cNvPr id="28675" name="Rectangle 3">
            <a:extLst>
              <a:ext uri="{FF2B5EF4-FFF2-40B4-BE49-F238E27FC236}">
                <a16:creationId xmlns:a16="http://schemas.microsoft.com/office/drawing/2014/main" id="{5D908232-904C-4B5C-AF1F-C8B2B437AB4A}"/>
              </a:ext>
            </a:extLst>
          </p:cNvPr>
          <p:cNvSpPr>
            <a:spLocks noGrp="1" noChangeArrowheads="1"/>
          </p:cNvSpPr>
          <p:nvPr>
            <p:ph idx="1"/>
          </p:nvPr>
        </p:nvSpPr>
        <p:spPr>
          <a:xfrm>
            <a:off x="457200" y="1932709"/>
            <a:ext cx="8229600" cy="3913909"/>
          </a:xfrm>
        </p:spPr>
        <p:txBody>
          <a:bodyPr>
            <a:noAutofit/>
          </a:bodyPr>
          <a:lstStyle/>
          <a:p>
            <a:pPr eaLnBrk="1" hangingPunct="1">
              <a:lnSpc>
                <a:spcPct val="90000"/>
              </a:lnSpc>
              <a:buFontTx/>
              <a:buNone/>
            </a:pPr>
            <a:r>
              <a:rPr lang="en-US" altLang="en-US" sz="2800" dirty="0"/>
              <a:t>		The Direct Method was developed by Maximilian Berlitz, born in Germany, but as an adult he moved to France and then the United States. </a:t>
            </a:r>
          </a:p>
          <a:p>
            <a:pPr eaLnBrk="1" hangingPunct="1">
              <a:lnSpc>
                <a:spcPct val="90000"/>
              </a:lnSpc>
              <a:buFontTx/>
              <a:buNone/>
            </a:pPr>
            <a:r>
              <a:rPr lang="en-US" altLang="en-US" sz="2800" dirty="0"/>
              <a:t>		He popularized the idea of teaching directly in the target the target language and in a natural way (i.e., no “foreigner-talk” or “</a:t>
            </a:r>
            <a:r>
              <a:rPr lang="en-US" altLang="en-US" sz="2800" dirty="0" err="1"/>
              <a:t>motherese</a:t>
            </a:r>
            <a:r>
              <a:rPr lang="en-US" altLang="en-US" sz="2800" dirty="0"/>
              <a:t>”, etc.).</a:t>
            </a:r>
          </a:p>
          <a:p>
            <a:pPr eaLnBrk="1" hangingPunct="1">
              <a:lnSpc>
                <a:spcPct val="90000"/>
              </a:lnSpc>
              <a:buFontTx/>
              <a:buNone/>
            </a:pPr>
            <a:r>
              <a:rPr lang="en-US" altLang="en-US" sz="2800" dirty="0"/>
              <a:t>		He founded the Berlitz Language Schools in 1878 in Providence, Rhode Island.</a:t>
            </a:r>
          </a:p>
        </p:txBody>
      </p:sp>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4">
            <a:extLst>
              <a:ext uri="{FF2B5EF4-FFF2-40B4-BE49-F238E27FC236}">
                <a16:creationId xmlns:a16="http://schemas.microsoft.com/office/drawing/2014/main" id="{2EFAAC8D-0774-4F00-96C5-1FC1A6CE9F91}"/>
              </a:ext>
            </a:extLst>
          </p:cNvPr>
          <p:cNvSpPr>
            <a:spLocks noGrp="1" noChangeArrowheads="1"/>
          </p:cNvSpPr>
          <p:nvPr>
            <p:ph idx="1"/>
          </p:nvPr>
        </p:nvSpPr>
        <p:spPr>
          <a:xfrm>
            <a:off x="917893" y="1885143"/>
            <a:ext cx="6733309" cy="4472795"/>
          </a:xfrm>
        </p:spPr>
        <p:txBody>
          <a:bodyPr>
            <a:normAutofit fontScale="92500" lnSpcReduction="20000"/>
          </a:bodyPr>
          <a:lstStyle/>
          <a:p>
            <a:pPr marL="0" indent="0" eaLnBrk="1" hangingPunct="1">
              <a:lnSpc>
                <a:spcPct val="80000"/>
              </a:lnSpc>
              <a:buFontTx/>
              <a:buNone/>
            </a:pPr>
            <a:r>
              <a:rPr lang="en-US" altLang="en-US" sz="2400" b="1" dirty="0"/>
              <a:t>Rules followed at the Berlitz Language Schools:</a:t>
            </a:r>
          </a:p>
          <a:p>
            <a:pPr marL="684213" indent="0">
              <a:lnSpc>
                <a:spcPct val="80000"/>
              </a:lnSpc>
              <a:buNone/>
              <a:tabLst>
                <a:tab pos="461963" algn="l"/>
              </a:tabLst>
            </a:pPr>
            <a:r>
              <a:rPr lang="en-US" altLang="en-US" dirty="0"/>
              <a:t>Never translate: demonstrate</a:t>
            </a:r>
          </a:p>
          <a:p>
            <a:pPr marL="684213" indent="0">
              <a:lnSpc>
                <a:spcPct val="80000"/>
              </a:lnSpc>
              <a:buNone/>
              <a:tabLst>
                <a:tab pos="461963" algn="l"/>
              </a:tabLst>
            </a:pPr>
            <a:r>
              <a:rPr lang="en-US" altLang="en-US" dirty="0"/>
              <a:t>Never explain: act</a:t>
            </a:r>
          </a:p>
          <a:p>
            <a:pPr marL="684213" indent="0">
              <a:lnSpc>
                <a:spcPct val="80000"/>
              </a:lnSpc>
              <a:buNone/>
              <a:tabLst>
                <a:tab pos="461963" algn="l"/>
              </a:tabLst>
            </a:pPr>
            <a:r>
              <a:rPr lang="en-US" altLang="en-US" dirty="0"/>
              <a:t>Never make a speech: ask questions</a:t>
            </a:r>
          </a:p>
          <a:p>
            <a:pPr marL="684213" indent="0">
              <a:lnSpc>
                <a:spcPct val="80000"/>
              </a:lnSpc>
              <a:buNone/>
              <a:tabLst>
                <a:tab pos="461963" algn="l"/>
              </a:tabLst>
            </a:pPr>
            <a:r>
              <a:rPr lang="en-US" altLang="en-US" dirty="0"/>
              <a:t>Never imitate mistakes: correct</a:t>
            </a:r>
          </a:p>
          <a:p>
            <a:pPr marL="684213" indent="0">
              <a:lnSpc>
                <a:spcPct val="80000"/>
              </a:lnSpc>
              <a:buNone/>
              <a:tabLst>
                <a:tab pos="461963" algn="l"/>
              </a:tabLst>
            </a:pPr>
            <a:r>
              <a:rPr lang="en-US" altLang="en-US" dirty="0"/>
              <a:t>Never speak with single words: use sentences</a:t>
            </a:r>
          </a:p>
          <a:p>
            <a:pPr marL="684213" indent="0">
              <a:lnSpc>
                <a:spcPct val="80000"/>
              </a:lnSpc>
              <a:buNone/>
              <a:tabLst>
                <a:tab pos="461963" algn="l"/>
              </a:tabLst>
            </a:pPr>
            <a:r>
              <a:rPr lang="en-US" altLang="en-US" dirty="0"/>
              <a:t>Never speak too much: make your students speak</a:t>
            </a:r>
          </a:p>
          <a:p>
            <a:pPr marL="684213" indent="0">
              <a:lnSpc>
                <a:spcPct val="80000"/>
              </a:lnSpc>
              <a:buNone/>
            </a:pPr>
            <a:r>
              <a:rPr lang="en-US" altLang="en-US" dirty="0"/>
              <a:t>Never go too fast: keep pace with the students</a:t>
            </a:r>
          </a:p>
          <a:p>
            <a:pPr marL="684213" indent="0">
              <a:lnSpc>
                <a:spcPct val="80000"/>
              </a:lnSpc>
              <a:buNone/>
            </a:pPr>
            <a:r>
              <a:rPr lang="en-US" altLang="en-US" dirty="0"/>
              <a:t>Never speak too slowly</a:t>
            </a:r>
          </a:p>
          <a:p>
            <a:pPr marL="684213" indent="0">
              <a:lnSpc>
                <a:spcPct val="80000"/>
              </a:lnSpc>
              <a:buNone/>
            </a:pPr>
            <a:r>
              <a:rPr lang="en-US" altLang="en-US" dirty="0"/>
              <a:t>Never speak too quickly</a:t>
            </a:r>
          </a:p>
          <a:p>
            <a:pPr marL="684213" indent="0">
              <a:lnSpc>
                <a:spcPct val="80000"/>
              </a:lnSpc>
              <a:buNone/>
            </a:pPr>
            <a:r>
              <a:rPr lang="en-US" altLang="en-US" dirty="0"/>
              <a:t>Never speak too loudly</a:t>
            </a:r>
          </a:p>
          <a:p>
            <a:pPr marL="684213" indent="0">
              <a:lnSpc>
                <a:spcPct val="80000"/>
              </a:lnSpc>
              <a:buNone/>
            </a:pPr>
            <a:r>
              <a:rPr lang="en-US" altLang="en-US" dirty="0"/>
              <a:t>Never be impatient: take it easy</a:t>
            </a:r>
            <a:endParaRPr lang="en-US" altLang="en-US" sz="2400" dirty="0"/>
          </a:p>
        </p:txBody>
      </p:sp>
      <p:sp>
        <p:nvSpPr>
          <p:cNvPr id="29700" name="Text Box 5">
            <a:extLst>
              <a:ext uri="{FF2B5EF4-FFF2-40B4-BE49-F238E27FC236}">
                <a16:creationId xmlns:a16="http://schemas.microsoft.com/office/drawing/2014/main" id="{A1BC5C64-D1A9-42AE-ABB4-0576D27BA0B2}"/>
              </a:ext>
            </a:extLst>
          </p:cNvPr>
          <p:cNvSpPr txBox="1">
            <a:spLocks noChangeArrowheads="1"/>
          </p:cNvSpPr>
          <p:nvPr/>
        </p:nvSpPr>
        <p:spPr bwMode="auto">
          <a:xfrm>
            <a:off x="6508750" y="6357938"/>
            <a:ext cx="2270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a:t>(from Titone, 1968)</a:t>
            </a:r>
          </a:p>
        </p:txBody>
      </p:sp>
      <p:sp>
        <p:nvSpPr>
          <p:cNvPr id="7" name="Rectangle 2">
            <a:extLst>
              <a:ext uri="{FF2B5EF4-FFF2-40B4-BE49-F238E27FC236}">
                <a16:creationId xmlns:a16="http://schemas.microsoft.com/office/drawing/2014/main" id="{CD285ADD-0B41-4F8E-B721-E371CB2E6765}"/>
              </a:ext>
            </a:extLst>
          </p:cNvPr>
          <p:cNvSpPr>
            <a:spLocks noGrp="1" noChangeArrowheads="1"/>
          </p:cNvSpPr>
          <p:nvPr>
            <p:ph type="title"/>
          </p:nvPr>
        </p:nvSpPr>
        <p:spPr>
          <a:xfrm>
            <a:off x="822960" y="286604"/>
            <a:ext cx="7543800" cy="1450757"/>
          </a:xfrm>
        </p:spPr>
        <p:txBody>
          <a:bodyPr/>
          <a:lstStyle/>
          <a:p>
            <a:pPr eaLnBrk="1" hangingPunct="1"/>
            <a:r>
              <a:rPr lang="en-US" altLang="en-US" b="1" dirty="0">
                <a:solidFill>
                  <a:srgbClr val="7030A0"/>
                </a:solidFill>
              </a:rPr>
              <a:t>The Direct Method</a:t>
            </a:r>
          </a:p>
        </p:txBody>
      </p:sp>
      <p:sp>
        <p:nvSpPr>
          <p:cNvPr id="9" name="Rectangle 4">
            <a:extLst>
              <a:ext uri="{FF2B5EF4-FFF2-40B4-BE49-F238E27FC236}">
                <a16:creationId xmlns:a16="http://schemas.microsoft.com/office/drawing/2014/main" id="{32562994-B880-4972-8AD7-61051BAD0AAA}"/>
              </a:ext>
            </a:extLst>
          </p:cNvPr>
          <p:cNvSpPr txBox="1">
            <a:spLocks noChangeArrowheads="1"/>
          </p:cNvSpPr>
          <p:nvPr/>
        </p:nvSpPr>
        <p:spPr>
          <a:xfrm>
            <a:off x="5000106" y="2305397"/>
            <a:ext cx="3959168" cy="525780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ysClr val="windowText" lastClr="000000"/>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ysClr val="windowText" lastClr="000000"/>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ysClr val="windowText" lastClr="000000"/>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ysClr val="windowText" lastClr="000000"/>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ysClr val="windowText" lastClr="00000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nSpc>
                <a:spcPct val="80000"/>
              </a:lnSpc>
              <a:buNone/>
            </a:pPr>
            <a:endParaRPr lang="en-US" altLang="en-US" sz="2400" dirty="0"/>
          </a:p>
        </p:txBody>
      </p:sp>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1590C048-4A6B-4879-91D9-F3F7AB3A61CA}"/>
              </a:ext>
            </a:extLst>
          </p:cNvPr>
          <p:cNvSpPr>
            <a:spLocks noGrp="1" noChangeArrowheads="1"/>
          </p:cNvSpPr>
          <p:nvPr>
            <p:ph type="title"/>
          </p:nvPr>
        </p:nvSpPr>
        <p:spPr>
          <a:xfrm>
            <a:off x="613186" y="274639"/>
            <a:ext cx="8530814" cy="1571096"/>
          </a:xfrm>
        </p:spPr>
        <p:txBody>
          <a:bodyPr/>
          <a:lstStyle/>
          <a:p>
            <a:pPr eaLnBrk="1" hangingPunct="1"/>
            <a:r>
              <a:rPr lang="es-ES" altLang="en-US" sz="5400" b="1" dirty="0">
                <a:solidFill>
                  <a:srgbClr val="0000FF"/>
                </a:solidFill>
              </a:rPr>
              <a:t>THE </a:t>
            </a:r>
            <a:br>
              <a:rPr lang="es-ES" altLang="en-US" sz="5400" b="1" dirty="0">
                <a:solidFill>
                  <a:srgbClr val="0000FF"/>
                </a:solidFill>
              </a:rPr>
            </a:br>
            <a:r>
              <a:rPr lang="en-US" altLang="en-US" sz="5400" b="1" dirty="0">
                <a:solidFill>
                  <a:srgbClr val="0000FF"/>
                </a:solidFill>
              </a:rPr>
              <a:t>REFORM MOVEMENT</a:t>
            </a:r>
          </a:p>
        </p:txBody>
      </p:sp>
      <p:sp>
        <p:nvSpPr>
          <p:cNvPr id="6" name="Rectangle 3">
            <a:extLst>
              <a:ext uri="{FF2B5EF4-FFF2-40B4-BE49-F238E27FC236}">
                <a16:creationId xmlns:a16="http://schemas.microsoft.com/office/drawing/2014/main" id="{F80FBAEA-4C99-4D09-980A-139E22494CBE}"/>
              </a:ext>
            </a:extLst>
          </p:cNvPr>
          <p:cNvSpPr txBox="1">
            <a:spLocks noChangeArrowheads="1"/>
          </p:cNvSpPr>
          <p:nvPr/>
        </p:nvSpPr>
        <p:spPr>
          <a:xfrm>
            <a:off x="457200" y="2233612"/>
            <a:ext cx="8229600" cy="326202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ysClr val="windowText" lastClr="000000"/>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ysClr val="windowText" lastClr="000000"/>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ysClr val="windowText" lastClr="000000"/>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ysClr val="windowText" lastClr="000000"/>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ysClr val="windowText" lastClr="00000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573088">
              <a:buNone/>
            </a:pPr>
            <a:r>
              <a:rPr lang="en-US" altLang="en-US" sz="2800" dirty="0"/>
              <a:t>Influence for reform took decades to permeate into foreign language education, but slowly emphasis in high school and college classes moved from the Grammar-Translation Method to more practical and “conversational” methods.</a:t>
            </a:r>
          </a:p>
        </p:txBody>
      </p:sp>
    </p:spTree>
    <p:extLst>
      <p:ext uri="{BB962C8B-B14F-4D97-AF65-F5344CB8AC3E}">
        <p14:creationId xmlns:p14="http://schemas.microsoft.com/office/powerpoint/2010/main" val="2871332621"/>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2181E61-D6BE-446F-9A54-9C3601B397F7}"/>
              </a:ext>
            </a:extLst>
          </p:cNvPr>
          <p:cNvPicPr>
            <a:picLocks noChangeAspect="1"/>
          </p:cNvPicPr>
          <p:nvPr/>
        </p:nvPicPr>
        <p:blipFill>
          <a:blip r:embed="rId2"/>
          <a:stretch>
            <a:fillRect/>
          </a:stretch>
        </p:blipFill>
        <p:spPr>
          <a:xfrm>
            <a:off x="4205287" y="205798"/>
            <a:ext cx="733425" cy="6076950"/>
          </a:xfrm>
          <a:prstGeom prst="rect">
            <a:avLst/>
          </a:prstGeom>
        </p:spPr>
      </p:pic>
      <p:sp>
        <p:nvSpPr>
          <p:cNvPr id="14" name="Title 1">
            <a:extLst>
              <a:ext uri="{FF2B5EF4-FFF2-40B4-BE49-F238E27FC236}">
                <a16:creationId xmlns:a16="http://schemas.microsoft.com/office/drawing/2014/main" id="{928E37BD-2731-4EF1-912C-6985FE676C38}"/>
              </a:ext>
            </a:extLst>
          </p:cNvPr>
          <p:cNvSpPr>
            <a:spLocks noGrp="1"/>
          </p:cNvSpPr>
          <p:nvPr>
            <p:ph type="title"/>
          </p:nvPr>
        </p:nvSpPr>
        <p:spPr>
          <a:xfrm>
            <a:off x="822960" y="286604"/>
            <a:ext cx="7543800" cy="794051"/>
          </a:xfrm>
        </p:spPr>
        <p:txBody>
          <a:bodyPr/>
          <a:lstStyle/>
          <a:p>
            <a:r>
              <a:rPr lang="en-US" b="1" dirty="0">
                <a:solidFill>
                  <a:srgbClr val="0000FF"/>
                </a:solidFill>
              </a:rPr>
              <a:t>Summary. . .</a:t>
            </a:r>
          </a:p>
        </p:txBody>
      </p:sp>
      <p:sp>
        <p:nvSpPr>
          <p:cNvPr id="15" name="Content Placeholder 2">
            <a:extLst>
              <a:ext uri="{FF2B5EF4-FFF2-40B4-BE49-F238E27FC236}">
                <a16:creationId xmlns:a16="http://schemas.microsoft.com/office/drawing/2014/main" id="{7E3FF147-A909-478C-AA94-C098314E52FA}"/>
              </a:ext>
            </a:extLst>
          </p:cNvPr>
          <p:cNvSpPr>
            <a:spLocks noGrp="1"/>
          </p:cNvSpPr>
          <p:nvPr>
            <p:ph idx="1"/>
          </p:nvPr>
        </p:nvSpPr>
        <p:spPr>
          <a:xfrm>
            <a:off x="800099" y="1237673"/>
            <a:ext cx="7543801" cy="1717963"/>
          </a:xfrm>
        </p:spPr>
        <p:txBody>
          <a:bodyPr>
            <a:noAutofit/>
          </a:bodyPr>
          <a:lstStyle/>
          <a:p>
            <a:r>
              <a:rPr lang="en-US" sz="2800" dirty="0"/>
              <a:t>So, we’ve seen a pendulum swing back and forth a couple of times—from pedantic grammar-based instruction, to communicative interaction-based classrooms.</a:t>
            </a:r>
          </a:p>
        </p:txBody>
      </p:sp>
      <p:sp>
        <p:nvSpPr>
          <p:cNvPr id="16" name="TextBox 15">
            <a:extLst>
              <a:ext uri="{FF2B5EF4-FFF2-40B4-BE49-F238E27FC236}">
                <a16:creationId xmlns:a16="http://schemas.microsoft.com/office/drawing/2014/main" id="{3BDDF62D-C282-4954-988B-559015B8F418}"/>
              </a:ext>
            </a:extLst>
          </p:cNvPr>
          <p:cNvSpPr txBox="1"/>
          <p:nvPr/>
        </p:nvSpPr>
        <p:spPr>
          <a:xfrm>
            <a:off x="602228" y="4710329"/>
            <a:ext cx="1215076" cy="646331"/>
          </a:xfrm>
          <a:prstGeom prst="rect">
            <a:avLst/>
          </a:prstGeom>
          <a:noFill/>
        </p:spPr>
        <p:txBody>
          <a:bodyPr wrap="none" rtlCol="0">
            <a:spAutoFit/>
          </a:bodyPr>
          <a:lstStyle/>
          <a:p>
            <a:pPr algn="ctr"/>
            <a:r>
              <a:rPr lang="en-US" dirty="0"/>
              <a:t>Grammar-</a:t>
            </a:r>
          </a:p>
          <a:p>
            <a:pPr algn="ctr"/>
            <a:r>
              <a:rPr lang="en-US" dirty="0"/>
              <a:t>Translation</a:t>
            </a:r>
          </a:p>
        </p:txBody>
      </p:sp>
    </p:spTree>
    <p:extLst>
      <p:ext uri="{BB962C8B-B14F-4D97-AF65-F5344CB8AC3E}">
        <p14:creationId xmlns:p14="http://schemas.microsoft.com/office/powerpoint/2010/main" val="1625918273"/>
      </p:ext>
    </p:extLst>
  </p:cSld>
  <p:clrMapOvr>
    <a:masterClrMapping/>
  </p:clrMapOvr>
  <p:transition spd="med" advClick="0" advTm="1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8" presetClass="emph" presetSubtype="0" autoRev="1" fill="hold" nodeType="afterEffect">
                                  <p:stCondLst>
                                    <p:cond delay="500"/>
                                  </p:stCondLst>
                                  <p:childTnLst>
                                    <p:animRot by="2700000">
                                      <p:cBhvr>
                                        <p:cTn id="11" dur="2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2181E61-D6BE-446F-9A54-9C3601B397F7}"/>
              </a:ext>
            </a:extLst>
          </p:cNvPr>
          <p:cNvPicPr>
            <a:picLocks noChangeAspect="1"/>
          </p:cNvPicPr>
          <p:nvPr/>
        </p:nvPicPr>
        <p:blipFill>
          <a:blip r:embed="rId2"/>
          <a:stretch>
            <a:fillRect/>
          </a:stretch>
        </p:blipFill>
        <p:spPr>
          <a:xfrm>
            <a:off x="4205287" y="205798"/>
            <a:ext cx="733425" cy="6076950"/>
          </a:xfrm>
          <a:prstGeom prst="rect">
            <a:avLst/>
          </a:prstGeom>
        </p:spPr>
      </p:pic>
      <p:sp>
        <p:nvSpPr>
          <p:cNvPr id="3" name="Title 1">
            <a:extLst>
              <a:ext uri="{FF2B5EF4-FFF2-40B4-BE49-F238E27FC236}">
                <a16:creationId xmlns:a16="http://schemas.microsoft.com/office/drawing/2014/main" id="{E21FF596-749D-4F12-81A0-EA648C8B21F1}"/>
              </a:ext>
            </a:extLst>
          </p:cNvPr>
          <p:cNvSpPr>
            <a:spLocks noGrp="1"/>
          </p:cNvSpPr>
          <p:nvPr>
            <p:ph type="title"/>
          </p:nvPr>
        </p:nvSpPr>
        <p:spPr>
          <a:xfrm>
            <a:off x="822960" y="286604"/>
            <a:ext cx="7543800" cy="794051"/>
          </a:xfrm>
        </p:spPr>
        <p:txBody>
          <a:bodyPr/>
          <a:lstStyle/>
          <a:p>
            <a:r>
              <a:rPr lang="en-US" b="1" dirty="0">
                <a:solidFill>
                  <a:srgbClr val="0000FF"/>
                </a:solidFill>
              </a:rPr>
              <a:t>Summary. . .</a:t>
            </a:r>
          </a:p>
        </p:txBody>
      </p:sp>
      <p:sp>
        <p:nvSpPr>
          <p:cNvPr id="4" name="Content Placeholder 2">
            <a:extLst>
              <a:ext uri="{FF2B5EF4-FFF2-40B4-BE49-F238E27FC236}">
                <a16:creationId xmlns:a16="http://schemas.microsoft.com/office/drawing/2014/main" id="{32D15358-5CBC-4B49-9346-A4A421431032}"/>
              </a:ext>
            </a:extLst>
          </p:cNvPr>
          <p:cNvSpPr>
            <a:spLocks noGrp="1"/>
          </p:cNvSpPr>
          <p:nvPr>
            <p:ph idx="1"/>
          </p:nvPr>
        </p:nvSpPr>
        <p:spPr>
          <a:xfrm>
            <a:off x="800099" y="1237673"/>
            <a:ext cx="7543801" cy="1717963"/>
          </a:xfrm>
        </p:spPr>
        <p:txBody>
          <a:bodyPr>
            <a:noAutofit/>
          </a:bodyPr>
          <a:lstStyle/>
          <a:p>
            <a:r>
              <a:rPr lang="en-US" sz="2800" dirty="0"/>
              <a:t>So, we’ve seen a pendulum swing back and forth a couple of times—from pedantic grammar-based instruction, to communicative interaction-based classrooms.</a:t>
            </a:r>
          </a:p>
        </p:txBody>
      </p:sp>
      <p:sp>
        <p:nvSpPr>
          <p:cNvPr id="5" name="TextBox 4">
            <a:extLst>
              <a:ext uri="{FF2B5EF4-FFF2-40B4-BE49-F238E27FC236}">
                <a16:creationId xmlns:a16="http://schemas.microsoft.com/office/drawing/2014/main" id="{4C38F4F5-3EFA-4825-A995-159EE587B163}"/>
              </a:ext>
            </a:extLst>
          </p:cNvPr>
          <p:cNvSpPr txBox="1"/>
          <p:nvPr/>
        </p:nvSpPr>
        <p:spPr>
          <a:xfrm>
            <a:off x="602228" y="4710329"/>
            <a:ext cx="1215076" cy="646331"/>
          </a:xfrm>
          <a:prstGeom prst="rect">
            <a:avLst/>
          </a:prstGeom>
          <a:noFill/>
        </p:spPr>
        <p:txBody>
          <a:bodyPr wrap="none" rtlCol="0">
            <a:spAutoFit/>
          </a:bodyPr>
          <a:lstStyle/>
          <a:p>
            <a:pPr algn="ctr"/>
            <a:r>
              <a:rPr lang="en-US" dirty="0"/>
              <a:t>Grammar-</a:t>
            </a:r>
          </a:p>
          <a:p>
            <a:pPr algn="ctr"/>
            <a:r>
              <a:rPr lang="en-US" dirty="0"/>
              <a:t>Translation</a:t>
            </a:r>
          </a:p>
        </p:txBody>
      </p:sp>
      <p:sp>
        <p:nvSpPr>
          <p:cNvPr id="6" name="TextBox 5">
            <a:extLst>
              <a:ext uri="{FF2B5EF4-FFF2-40B4-BE49-F238E27FC236}">
                <a16:creationId xmlns:a16="http://schemas.microsoft.com/office/drawing/2014/main" id="{0F17F461-FBB2-4B38-BC74-BB9A33CCDC4F}"/>
              </a:ext>
            </a:extLst>
          </p:cNvPr>
          <p:cNvSpPr txBox="1"/>
          <p:nvPr/>
        </p:nvSpPr>
        <p:spPr>
          <a:xfrm>
            <a:off x="6708033" y="4710330"/>
            <a:ext cx="1948803" cy="646331"/>
          </a:xfrm>
          <a:prstGeom prst="rect">
            <a:avLst/>
          </a:prstGeom>
          <a:noFill/>
        </p:spPr>
        <p:txBody>
          <a:bodyPr wrap="none" rtlCol="0">
            <a:spAutoFit/>
          </a:bodyPr>
          <a:lstStyle/>
          <a:p>
            <a:pPr algn="ctr"/>
            <a:r>
              <a:rPr lang="en-US" dirty="0"/>
              <a:t>Guarino de Verona</a:t>
            </a:r>
          </a:p>
          <a:p>
            <a:pPr algn="ctr"/>
            <a:r>
              <a:rPr lang="en-US" dirty="0"/>
              <a:t>&amp; Comenius</a:t>
            </a:r>
          </a:p>
        </p:txBody>
      </p:sp>
    </p:spTree>
    <p:extLst>
      <p:ext uri="{BB962C8B-B14F-4D97-AF65-F5344CB8AC3E}">
        <p14:creationId xmlns:p14="http://schemas.microsoft.com/office/powerpoint/2010/main" val="710164529"/>
      </p:ext>
    </p:extLst>
  </p:cSld>
  <p:clrMapOvr>
    <a:masterClrMapping/>
  </p:clrMapOvr>
  <p:transition spd="med"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8" presetClass="emph" presetSubtype="0" autoRev="1" fill="hold" nodeType="afterEffect">
                                  <p:stCondLst>
                                    <p:cond delay="500"/>
                                  </p:stCondLst>
                                  <p:childTnLst>
                                    <p:animRot by="-2700000">
                                      <p:cBhvr>
                                        <p:cTn id="11" dur="2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2181E61-D6BE-446F-9A54-9C3601B397F7}"/>
              </a:ext>
            </a:extLst>
          </p:cNvPr>
          <p:cNvPicPr>
            <a:picLocks noChangeAspect="1"/>
          </p:cNvPicPr>
          <p:nvPr/>
        </p:nvPicPr>
        <p:blipFill>
          <a:blip r:embed="rId2"/>
          <a:stretch>
            <a:fillRect/>
          </a:stretch>
        </p:blipFill>
        <p:spPr>
          <a:xfrm>
            <a:off x="4205287" y="205798"/>
            <a:ext cx="733425" cy="6076950"/>
          </a:xfrm>
          <a:prstGeom prst="rect">
            <a:avLst/>
          </a:prstGeom>
        </p:spPr>
      </p:pic>
      <p:sp>
        <p:nvSpPr>
          <p:cNvPr id="14" name="Title 1">
            <a:extLst>
              <a:ext uri="{FF2B5EF4-FFF2-40B4-BE49-F238E27FC236}">
                <a16:creationId xmlns:a16="http://schemas.microsoft.com/office/drawing/2014/main" id="{928E37BD-2731-4EF1-912C-6985FE676C38}"/>
              </a:ext>
            </a:extLst>
          </p:cNvPr>
          <p:cNvSpPr>
            <a:spLocks noGrp="1"/>
          </p:cNvSpPr>
          <p:nvPr>
            <p:ph type="title"/>
          </p:nvPr>
        </p:nvSpPr>
        <p:spPr>
          <a:xfrm>
            <a:off x="822960" y="286604"/>
            <a:ext cx="7543800" cy="794051"/>
          </a:xfrm>
        </p:spPr>
        <p:txBody>
          <a:bodyPr/>
          <a:lstStyle/>
          <a:p>
            <a:r>
              <a:rPr lang="en-US" b="1" dirty="0">
                <a:solidFill>
                  <a:srgbClr val="0000FF"/>
                </a:solidFill>
              </a:rPr>
              <a:t>Summary. . .</a:t>
            </a:r>
          </a:p>
        </p:txBody>
      </p:sp>
      <p:sp>
        <p:nvSpPr>
          <p:cNvPr id="15" name="Content Placeholder 2">
            <a:extLst>
              <a:ext uri="{FF2B5EF4-FFF2-40B4-BE49-F238E27FC236}">
                <a16:creationId xmlns:a16="http://schemas.microsoft.com/office/drawing/2014/main" id="{7E3FF147-A909-478C-AA94-C098314E52FA}"/>
              </a:ext>
            </a:extLst>
          </p:cNvPr>
          <p:cNvSpPr>
            <a:spLocks noGrp="1"/>
          </p:cNvSpPr>
          <p:nvPr>
            <p:ph idx="1"/>
          </p:nvPr>
        </p:nvSpPr>
        <p:spPr>
          <a:xfrm>
            <a:off x="800099" y="1237673"/>
            <a:ext cx="7543801" cy="1717963"/>
          </a:xfrm>
        </p:spPr>
        <p:txBody>
          <a:bodyPr>
            <a:noAutofit/>
          </a:bodyPr>
          <a:lstStyle/>
          <a:p>
            <a:r>
              <a:rPr lang="en-US" sz="2800" dirty="0"/>
              <a:t>So, we’ve seen a pendulum swing back and forth a couple of times—from pedantic grammar-based instruction, to communicative interaction-based classrooms.</a:t>
            </a:r>
          </a:p>
        </p:txBody>
      </p:sp>
      <p:sp>
        <p:nvSpPr>
          <p:cNvPr id="16" name="TextBox 15">
            <a:extLst>
              <a:ext uri="{FF2B5EF4-FFF2-40B4-BE49-F238E27FC236}">
                <a16:creationId xmlns:a16="http://schemas.microsoft.com/office/drawing/2014/main" id="{3BDDF62D-C282-4954-988B-559015B8F418}"/>
              </a:ext>
            </a:extLst>
          </p:cNvPr>
          <p:cNvSpPr txBox="1"/>
          <p:nvPr/>
        </p:nvSpPr>
        <p:spPr>
          <a:xfrm>
            <a:off x="602228" y="4710329"/>
            <a:ext cx="1215076" cy="646331"/>
          </a:xfrm>
          <a:prstGeom prst="rect">
            <a:avLst/>
          </a:prstGeom>
          <a:noFill/>
        </p:spPr>
        <p:txBody>
          <a:bodyPr wrap="none" rtlCol="0">
            <a:spAutoFit/>
          </a:bodyPr>
          <a:lstStyle/>
          <a:p>
            <a:pPr algn="ctr"/>
            <a:r>
              <a:rPr lang="en-US" dirty="0"/>
              <a:t>Grammar-</a:t>
            </a:r>
          </a:p>
          <a:p>
            <a:pPr algn="ctr"/>
            <a:r>
              <a:rPr lang="en-US" dirty="0"/>
              <a:t>Translation</a:t>
            </a:r>
          </a:p>
        </p:txBody>
      </p:sp>
      <p:sp>
        <p:nvSpPr>
          <p:cNvPr id="6" name="TextBox 5">
            <a:extLst>
              <a:ext uri="{FF2B5EF4-FFF2-40B4-BE49-F238E27FC236}">
                <a16:creationId xmlns:a16="http://schemas.microsoft.com/office/drawing/2014/main" id="{16E6256B-85BD-4577-8A4B-FDDA3342CE5F}"/>
              </a:ext>
            </a:extLst>
          </p:cNvPr>
          <p:cNvSpPr txBox="1"/>
          <p:nvPr/>
        </p:nvSpPr>
        <p:spPr>
          <a:xfrm>
            <a:off x="354276" y="5445758"/>
            <a:ext cx="1710981" cy="646331"/>
          </a:xfrm>
          <a:prstGeom prst="rect">
            <a:avLst/>
          </a:prstGeom>
          <a:noFill/>
        </p:spPr>
        <p:txBody>
          <a:bodyPr wrap="none" rtlCol="0">
            <a:spAutoFit/>
          </a:bodyPr>
          <a:lstStyle/>
          <a:p>
            <a:pPr algn="ctr"/>
            <a:r>
              <a:rPr lang="en-US" dirty="0"/>
              <a:t>More Grammar-</a:t>
            </a:r>
          </a:p>
          <a:p>
            <a:pPr algn="ctr"/>
            <a:r>
              <a:rPr lang="en-US" dirty="0"/>
              <a:t>Translation</a:t>
            </a:r>
          </a:p>
        </p:txBody>
      </p:sp>
      <p:sp>
        <p:nvSpPr>
          <p:cNvPr id="7" name="TextBox 6">
            <a:extLst>
              <a:ext uri="{FF2B5EF4-FFF2-40B4-BE49-F238E27FC236}">
                <a16:creationId xmlns:a16="http://schemas.microsoft.com/office/drawing/2014/main" id="{866553A0-EBB9-4255-AD6E-7227416C518D}"/>
              </a:ext>
            </a:extLst>
          </p:cNvPr>
          <p:cNvSpPr txBox="1"/>
          <p:nvPr/>
        </p:nvSpPr>
        <p:spPr>
          <a:xfrm>
            <a:off x="6708033" y="4710330"/>
            <a:ext cx="1948803" cy="646331"/>
          </a:xfrm>
          <a:prstGeom prst="rect">
            <a:avLst/>
          </a:prstGeom>
          <a:noFill/>
        </p:spPr>
        <p:txBody>
          <a:bodyPr wrap="none" rtlCol="0">
            <a:spAutoFit/>
          </a:bodyPr>
          <a:lstStyle/>
          <a:p>
            <a:pPr algn="ctr"/>
            <a:r>
              <a:rPr lang="en-US" dirty="0"/>
              <a:t>Guarino de Verona</a:t>
            </a:r>
          </a:p>
          <a:p>
            <a:pPr algn="ctr"/>
            <a:r>
              <a:rPr lang="en-US" dirty="0"/>
              <a:t>&amp; Comenius</a:t>
            </a:r>
          </a:p>
        </p:txBody>
      </p:sp>
    </p:spTree>
    <p:extLst>
      <p:ext uri="{BB962C8B-B14F-4D97-AF65-F5344CB8AC3E}">
        <p14:creationId xmlns:p14="http://schemas.microsoft.com/office/powerpoint/2010/main" val="2756442751"/>
      </p:ext>
    </p:extLst>
  </p:cSld>
  <p:clrMapOvr>
    <a:masterClrMapping/>
  </p:clrMapOvr>
  <p:transition spd="med"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8" presetClass="emph" presetSubtype="0" autoRev="1" fill="hold" nodeType="afterEffect">
                                  <p:stCondLst>
                                    <p:cond delay="500"/>
                                  </p:stCondLst>
                                  <p:childTnLst>
                                    <p:animRot by="2700000">
                                      <p:cBhvr>
                                        <p:cTn id="11" dur="2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2181E61-D6BE-446F-9A54-9C3601B397F7}"/>
              </a:ext>
            </a:extLst>
          </p:cNvPr>
          <p:cNvPicPr>
            <a:picLocks noChangeAspect="1"/>
          </p:cNvPicPr>
          <p:nvPr/>
        </p:nvPicPr>
        <p:blipFill>
          <a:blip r:embed="rId2"/>
          <a:stretch>
            <a:fillRect/>
          </a:stretch>
        </p:blipFill>
        <p:spPr>
          <a:xfrm>
            <a:off x="4205287" y="205798"/>
            <a:ext cx="733425" cy="6076950"/>
          </a:xfrm>
          <a:prstGeom prst="rect">
            <a:avLst/>
          </a:prstGeom>
        </p:spPr>
      </p:pic>
      <p:sp>
        <p:nvSpPr>
          <p:cNvPr id="3" name="Title 1">
            <a:extLst>
              <a:ext uri="{FF2B5EF4-FFF2-40B4-BE49-F238E27FC236}">
                <a16:creationId xmlns:a16="http://schemas.microsoft.com/office/drawing/2014/main" id="{E21FF596-749D-4F12-81A0-EA648C8B21F1}"/>
              </a:ext>
            </a:extLst>
          </p:cNvPr>
          <p:cNvSpPr>
            <a:spLocks noGrp="1"/>
          </p:cNvSpPr>
          <p:nvPr>
            <p:ph type="title"/>
          </p:nvPr>
        </p:nvSpPr>
        <p:spPr>
          <a:xfrm>
            <a:off x="822960" y="286604"/>
            <a:ext cx="7543800" cy="794051"/>
          </a:xfrm>
        </p:spPr>
        <p:txBody>
          <a:bodyPr/>
          <a:lstStyle/>
          <a:p>
            <a:r>
              <a:rPr lang="en-US" b="1" dirty="0">
                <a:solidFill>
                  <a:srgbClr val="0000FF"/>
                </a:solidFill>
              </a:rPr>
              <a:t>Summary. . .</a:t>
            </a:r>
          </a:p>
        </p:txBody>
      </p:sp>
      <p:sp>
        <p:nvSpPr>
          <p:cNvPr id="4" name="Content Placeholder 2">
            <a:extLst>
              <a:ext uri="{FF2B5EF4-FFF2-40B4-BE49-F238E27FC236}">
                <a16:creationId xmlns:a16="http://schemas.microsoft.com/office/drawing/2014/main" id="{32D15358-5CBC-4B49-9346-A4A421431032}"/>
              </a:ext>
            </a:extLst>
          </p:cNvPr>
          <p:cNvSpPr>
            <a:spLocks noGrp="1"/>
          </p:cNvSpPr>
          <p:nvPr>
            <p:ph idx="1"/>
          </p:nvPr>
        </p:nvSpPr>
        <p:spPr>
          <a:xfrm>
            <a:off x="800099" y="1237673"/>
            <a:ext cx="7543801" cy="1717963"/>
          </a:xfrm>
        </p:spPr>
        <p:txBody>
          <a:bodyPr>
            <a:noAutofit/>
          </a:bodyPr>
          <a:lstStyle/>
          <a:p>
            <a:r>
              <a:rPr lang="en-US" sz="2800" dirty="0"/>
              <a:t>So, we’ve seen a pendulum swing back and forth a couple of times—from pedantic grammar-based instruction, to communicative interaction-based classrooms.</a:t>
            </a:r>
          </a:p>
        </p:txBody>
      </p:sp>
      <p:sp>
        <p:nvSpPr>
          <p:cNvPr id="5" name="TextBox 4">
            <a:extLst>
              <a:ext uri="{FF2B5EF4-FFF2-40B4-BE49-F238E27FC236}">
                <a16:creationId xmlns:a16="http://schemas.microsoft.com/office/drawing/2014/main" id="{4C38F4F5-3EFA-4825-A995-159EE587B163}"/>
              </a:ext>
            </a:extLst>
          </p:cNvPr>
          <p:cNvSpPr txBox="1"/>
          <p:nvPr/>
        </p:nvSpPr>
        <p:spPr>
          <a:xfrm>
            <a:off x="602228" y="4710329"/>
            <a:ext cx="1215076" cy="646331"/>
          </a:xfrm>
          <a:prstGeom prst="rect">
            <a:avLst/>
          </a:prstGeom>
          <a:noFill/>
        </p:spPr>
        <p:txBody>
          <a:bodyPr wrap="none" rtlCol="0">
            <a:spAutoFit/>
          </a:bodyPr>
          <a:lstStyle/>
          <a:p>
            <a:pPr algn="ctr"/>
            <a:r>
              <a:rPr lang="en-US" dirty="0"/>
              <a:t>Grammar-</a:t>
            </a:r>
          </a:p>
          <a:p>
            <a:pPr algn="ctr"/>
            <a:r>
              <a:rPr lang="en-US" dirty="0"/>
              <a:t>Translation</a:t>
            </a:r>
          </a:p>
        </p:txBody>
      </p:sp>
      <p:sp>
        <p:nvSpPr>
          <p:cNvPr id="6" name="TextBox 5">
            <a:extLst>
              <a:ext uri="{FF2B5EF4-FFF2-40B4-BE49-F238E27FC236}">
                <a16:creationId xmlns:a16="http://schemas.microsoft.com/office/drawing/2014/main" id="{0F17F461-FBB2-4B38-BC74-BB9A33CCDC4F}"/>
              </a:ext>
            </a:extLst>
          </p:cNvPr>
          <p:cNvSpPr txBox="1"/>
          <p:nvPr/>
        </p:nvSpPr>
        <p:spPr>
          <a:xfrm>
            <a:off x="6708033" y="4710330"/>
            <a:ext cx="1948803" cy="646331"/>
          </a:xfrm>
          <a:prstGeom prst="rect">
            <a:avLst/>
          </a:prstGeom>
          <a:noFill/>
        </p:spPr>
        <p:txBody>
          <a:bodyPr wrap="none" rtlCol="0">
            <a:spAutoFit/>
          </a:bodyPr>
          <a:lstStyle/>
          <a:p>
            <a:pPr algn="ctr"/>
            <a:r>
              <a:rPr lang="en-US" dirty="0"/>
              <a:t>Guarino de Verona</a:t>
            </a:r>
          </a:p>
          <a:p>
            <a:pPr algn="ctr"/>
            <a:r>
              <a:rPr lang="en-US" dirty="0"/>
              <a:t>&amp; Comenius</a:t>
            </a:r>
          </a:p>
        </p:txBody>
      </p:sp>
      <p:sp>
        <p:nvSpPr>
          <p:cNvPr id="7" name="TextBox 6">
            <a:extLst>
              <a:ext uri="{FF2B5EF4-FFF2-40B4-BE49-F238E27FC236}">
                <a16:creationId xmlns:a16="http://schemas.microsoft.com/office/drawing/2014/main" id="{67A1FDB2-AAFD-4E74-A0C3-7EDAB1B3E4E2}"/>
              </a:ext>
            </a:extLst>
          </p:cNvPr>
          <p:cNvSpPr txBox="1"/>
          <p:nvPr/>
        </p:nvSpPr>
        <p:spPr>
          <a:xfrm>
            <a:off x="6963398" y="5445758"/>
            <a:ext cx="1295034" cy="646331"/>
          </a:xfrm>
          <a:prstGeom prst="rect">
            <a:avLst/>
          </a:prstGeom>
          <a:noFill/>
        </p:spPr>
        <p:txBody>
          <a:bodyPr wrap="none" rtlCol="0">
            <a:spAutoFit/>
          </a:bodyPr>
          <a:lstStyle/>
          <a:p>
            <a:pPr algn="ctr"/>
            <a:r>
              <a:rPr lang="en-US" dirty="0"/>
              <a:t>Natural</a:t>
            </a:r>
          </a:p>
          <a:p>
            <a:pPr algn="ctr"/>
            <a:r>
              <a:rPr lang="en-US" dirty="0"/>
              <a:t>Approaches</a:t>
            </a:r>
          </a:p>
        </p:txBody>
      </p:sp>
      <p:sp>
        <p:nvSpPr>
          <p:cNvPr id="8" name="TextBox 7">
            <a:extLst>
              <a:ext uri="{FF2B5EF4-FFF2-40B4-BE49-F238E27FC236}">
                <a16:creationId xmlns:a16="http://schemas.microsoft.com/office/drawing/2014/main" id="{B3F879A9-291A-4D9D-9D08-FE8376755498}"/>
              </a:ext>
            </a:extLst>
          </p:cNvPr>
          <p:cNvSpPr txBox="1"/>
          <p:nvPr/>
        </p:nvSpPr>
        <p:spPr>
          <a:xfrm>
            <a:off x="354276" y="5445758"/>
            <a:ext cx="1710981" cy="646331"/>
          </a:xfrm>
          <a:prstGeom prst="rect">
            <a:avLst/>
          </a:prstGeom>
          <a:noFill/>
        </p:spPr>
        <p:txBody>
          <a:bodyPr wrap="none" rtlCol="0">
            <a:spAutoFit/>
          </a:bodyPr>
          <a:lstStyle/>
          <a:p>
            <a:pPr algn="ctr"/>
            <a:r>
              <a:rPr lang="en-US" dirty="0"/>
              <a:t>More Grammar-</a:t>
            </a:r>
          </a:p>
          <a:p>
            <a:pPr algn="ctr"/>
            <a:r>
              <a:rPr lang="en-US" dirty="0"/>
              <a:t>Translation</a:t>
            </a:r>
          </a:p>
        </p:txBody>
      </p:sp>
    </p:spTree>
    <p:extLst>
      <p:ext uri="{BB962C8B-B14F-4D97-AF65-F5344CB8AC3E}">
        <p14:creationId xmlns:p14="http://schemas.microsoft.com/office/powerpoint/2010/main" val="14018011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8" presetClass="emph" presetSubtype="0" autoRev="1" fill="hold" nodeType="afterEffect">
                                  <p:stCondLst>
                                    <p:cond delay="500"/>
                                  </p:stCondLst>
                                  <p:childTnLst>
                                    <p:animRot by="-2700000">
                                      <p:cBhvr>
                                        <p:cTn id="11" dur="2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1590C048-4A6B-4879-91D9-F3F7AB3A61CA}"/>
              </a:ext>
            </a:extLst>
          </p:cNvPr>
          <p:cNvSpPr>
            <a:spLocks noGrp="1" noChangeArrowheads="1"/>
          </p:cNvSpPr>
          <p:nvPr>
            <p:ph type="title"/>
          </p:nvPr>
        </p:nvSpPr>
        <p:spPr>
          <a:xfrm>
            <a:off x="0" y="274638"/>
            <a:ext cx="9144000" cy="2697162"/>
          </a:xfrm>
        </p:spPr>
        <p:txBody>
          <a:bodyPr>
            <a:normAutofit/>
          </a:bodyPr>
          <a:lstStyle/>
          <a:p>
            <a:pPr algn="ctr" eaLnBrk="1" hangingPunct="1"/>
            <a:r>
              <a:rPr lang="en-US" altLang="en-US" sz="8800" b="1" dirty="0">
                <a:solidFill>
                  <a:srgbClr val="0000FF"/>
                </a:solidFill>
              </a:rPr>
              <a:t>THE </a:t>
            </a:r>
            <a:br>
              <a:rPr lang="en-US" altLang="en-US" sz="8800" b="1" dirty="0">
                <a:solidFill>
                  <a:srgbClr val="0000FF"/>
                </a:solidFill>
              </a:rPr>
            </a:br>
            <a:r>
              <a:rPr lang="en-US" altLang="en-US" sz="8800" b="1" dirty="0">
                <a:solidFill>
                  <a:srgbClr val="0000FF"/>
                </a:solidFill>
              </a:rPr>
              <a:t>COLEMAN REPORT</a:t>
            </a:r>
          </a:p>
        </p:txBody>
      </p:sp>
      <p:sp>
        <p:nvSpPr>
          <p:cNvPr id="11267" name="Rectangle 3">
            <a:extLst>
              <a:ext uri="{FF2B5EF4-FFF2-40B4-BE49-F238E27FC236}">
                <a16:creationId xmlns:a16="http://schemas.microsoft.com/office/drawing/2014/main" id="{B19DC011-2567-48B8-B49A-EE3BAFFF8B71}"/>
              </a:ext>
            </a:extLst>
          </p:cNvPr>
          <p:cNvSpPr>
            <a:spLocks noGrp="1" noChangeArrowheads="1"/>
          </p:cNvSpPr>
          <p:nvPr>
            <p:ph idx="1"/>
          </p:nvPr>
        </p:nvSpPr>
        <p:spPr>
          <a:xfrm>
            <a:off x="457200" y="2890982"/>
            <a:ext cx="8229600" cy="3602182"/>
          </a:xfrm>
        </p:spPr>
        <p:txBody>
          <a:bodyPr>
            <a:normAutofit fontScale="62500" lnSpcReduction="20000"/>
          </a:bodyPr>
          <a:lstStyle/>
          <a:p>
            <a:pPr marL="461963" indent="-461963">
              <a:spcBef>
                <a:spcPct val="50000"/>
              </a:spcBef>
              <a:buNone/>
            </a:pPr>
            <a:r>
              <a:rPr lang="en-US" altLang="en-US" sz="2400" b="1" dirty="0">
                <a:solidFill>
                  <a:schemeClr val="tx1"/>
                </a:solidFill>
              </a:rPr>
              <a:t>Coleman, Algernon.</a:t>
            </a:r>
            <a:r>
              <a:rPr lang="en-US" altLang="en-US" sz="2400" dirty="0">
                <a:solidFill>
                  <a:schemeClr val="tx1"/>
                </a:solidFill>
              </a:rPr>
              <a:t> </a:t>
            </a:r>
            <a:r>
              <a:rPr lang="en-US" altLang="en-US" sz="2400" b="1" dirty="0">
                <a:solidFill>
                  <a:schemeClr val="tx1"/>
                </a:solidFill>
              </a:rPr>
              <a:t>1929</a:t>
            </a:r>
            <a:r>
              <a:rPr lang="en-US" altLang="en-US" sz="2400" dirty="0">
                <a:solidFill>
                  <a:schemeClr val="tx1"/>
                </a:solidFill>
              </a:rPr>
              <a:t>. </a:t>
            </a:r>
            <a:r>
              <a:rPr lang="en-US" altLang="en-US" sz="2400" b="1" i="1" dirty="0">
                <a:solidFill>
                  <a:schemeClr val="tx1"/>
                </a:solidFill>
              </a:rPr>
              <a:t>The Teaching of Modern Foreign Languages in the United States. Publications of the American and Canadian Committees on Modern Languages. </a:t>
            </a:r>
            <a:r>
              <a:rPr lang="en-US" altLang="en-US" sz="2400" b="1" dirty="0">
                <a:solidFill>
                  <a:schemeClr val="tx1"/>
                </a:solidFill>
              </a:rPr>
              <a:t>New York: Macmillan.</a:t>
            </a:r>
          </a:p>
          <a:p>
            <a:pPr marL="90488" indent="593725">
              <a:lnSpc>
                <a:spcPct val="120000"/>
              </a:lnSpc>
              <a:spcBef>
                <a:spcPct val="50000"/>
              </a:spcBef>
              <a:buNone/>
            </a:pPr>
            <a:r>
              <a:rPr lang="en-US" altLang="en-US" sz="4000" dirty="0"/>
              <a:t>This influential publication, the result of a six year study, concluded that there simply is not enough time in high school or college classes to teach conversation skills in a foreign language, and that emphasis should be placed exclusively on teaching reading. It also cited limited skills of language teachers and the irrelevance of foreign language to the college curriculum.</a:t>
            </a:r>
          </a:p>
        </p:txBody>
      </p:sp>
    </p:spTree>
    <p:extLst>
      <p:ext uri="{BB962C8B-B14F-4D97-AF65-F5344CB8AC3E}">
        <p14:creationId xmlns:p14="http://schemas.microsoft.com/office/powerpoint/2010/main" val="103548830"/>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7A632B69-E709-40D8-8C60-26CD8F3FE941}"/>
              </a:ext>
            </a:extLst>
          </p:cNvPr>
          <p:cNvSpPr>
            <a:spLocks noGrp="1" noChangeArrowheads="1"/>
          </p:cNvSpPr>
          <p:nvPr>
            <p:ph idx="1"/>
          </p:nvPr>
        </p:nvSpPr>
        <p:spPr/>
        <p:txBody>
          <a:bodyPr/>
          <a:lstStyle/>
          <a:p>
            <a:pPr eaLnBrk="1" hangingPunct="1">
              <a:buFontTx/>
              <a:buNone/>
            </a:pPr>
            <a:r>
              <a:rPr lang="en-US" altLang="en-US" dirty="0"/>
              <a:t>	</a:t>
            </a:r>
            <a:r>
              <a:rPr lang="en-US" altLang="en-US" sz="2800" dirty="0"/>
              <a:t>Through this period foreign language education was not particularly successful in the United States or in Europe. </a:t>
            </a:r>
          </a:p>
          <a:p>
            <a:pPr eaLnBrk="1" hangingPunct="1"/>
            <a:endParaRPr lang="en-US" altLang="en-US" sz="2800" dirty="0"/>
          </a:p>
          <a:p>
            <a:pPr eaLnBrk="1" hangingPunct="1">
              <a:buFontTx/>
              <a:buNone/>
            </a:pPr>
            <a:r>
              <a:rPr lang="en-US" altLang="en-US" sz="2800" dirty="0"/>
              <a:t>	</a:t>
            </a:r>
            <a:r>
              <a:rPr lang="en-US" altLang="en-US" sz="2800" dirty="0">
                <a:solidFill>
                  <a:srgbClr val="7030A0"/>
                </a:solidFill>
              </a:rPr>
              <a:t>Adolf Hitler </a:t>
            </a:r>
            <a:r>
              <a:rPr lang="en-US" altLang="en-US" sz="2800" dirty="0"/>
              <a:t>commented on foreign language education in “Mein </a:t>
            </a:r>
            <a:r>
              <a:rPr lang="en-US" altLang="en-US" sz="2800" dirty="0" err="1"/>
              <a:t>Kampf</a:t>
            </a:r>
            <a:r>
              <a:rPr lang="en-US" altLang="en-US" sz="2800" dirty="0"/>
              <a:t>” the book he wrote mostly in prison.</a:t>
            </a:r>
          </a:p>
        </p:txBody>
      </p:sp>
    </p:spTree>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5">
            <a:extLst>
              <a:ext uri="{FF2B5EF4-FFF2-40B4-BE49-F238E27FC236}">
                <a16:creationId xmlns:a16="http://schemas.microsoft.com/office/drawing/2014/main" id="{181F8E94-237A-43C5-972B-1518A4758B98}"/>
              </a:ext>
            </a:extLst>
          </p:cNvPr>
          <p:cNvSpPr txBox="1">
            <a:spLocks noChangeArrowheads="1"/>
          </p:cNvSpPr>
          <p:nvPr/>
        </p:nvSpPr>
        <p:spPr bwMode="auto">
          <a:xfrm>
            <a:off x="312738" y="419100"/>
            <a:ext cx="85836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en-US" sz="1800"/>
          </a:p>
        </p:txBody>
      </p:sp>
      <p:pic>
        <p:nvPicPr>
          <p:cNvPr id="40963" name="Picture 6">
            <a:extLst>
              <a:ext uri="{FF2B5EF4-FFF2-40B4-BE49-F238E27FC236}">
                <a16:creationId xmlns:a16="http://schemas.microsoft.com/office/drawing/2014/main" id="{CB123C1B-E374-49CB-82F7-9EA43BE8E8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 y="407988"/>
            <a:ext cx="2462213" cy="3100387"/>
          </a:xfrm>
          <a:prstGeom prst="rect">
            <a:avLst/>
          </a:prstGeom>
          <a:noFill/>
          <a:ln w="19050">
            <a:solidFill>
              <a:srgbClr val="990033"/>
            </a:solidFill>
            <a:miter lim="800000"/>
            <a:headEnd/>
            <a:tailEnd/>
          </a:ln>
          <a:extLst>
            <a:ext uri="{909E8E84-426E-40DD-AFC4-6F175D3DCCD1}">
              <a14:hiddenFill xmlns:a14="http://schemas.microsoft.com/office/drawing/2010/main">
                <a:solidFill>
                  <a:srgbClr val="FFFFFF"/>
                </a:solidFill>
              </a14:hiddenFill>
            </a:ext>
          </a:extLst>
        </p:spPr>
      </p:pic>
      <p:sp>
        <p:nvSpPr>
          <p:cNvPr id="40964" name="Text Box 7">
            <a:extLst>
              <a:ext uri="{FF2B5EF4-FFF2-40B4-BE49-F238E27FC236}">
                <a16:creationId xmlns:a16="http://schemas.microsoft.com/office/drawing/2014/main" id="{E8C4D67C-1D94-4310-B505-DA67D1E2B46C}"/>
              </a:ext>
            </a:extLst>
          </p:cNvPr>
          <p:cNvSpPr txBox="1">
            <a:spLocks noChangeArrowheads="1"/>
          </p:cNvSpPr>
          <p:nvPr/>
        </p:nvSpPr>
        <p:spPr bwMode="auto">
          <a:xfrm>
            <a:off x="3001963" y="541338"/>
            <a:ext cx="5916612" cy="31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dirty="0"/>
              <a:t>It is impossible to understand, for example, why millions of people in the course of the years must learn two or three foreign languages only a fraction of which they can make use of later and hence most of them forget entirely, for of a hundred thousand pupils who learn French for example, barely two thousand will have a serious use for this knowledge later, while ninety-eight thousand in the whole further course of their life will not find themselves in a position to make practical use of what they had once learned. They have in their youth, therefore, devoted thousands of hours to a subject</a:t>
            </a:r>
          </a:p>
        </p:txBody>
      </p:sp>
      <p:sp>
        <p:nvSpPr>
          <p:cNvPr id="40965" name="Text Box 8">
            <a:extLst>
              <a:ext uri="{FF2B5EF4-FFF2-40B4-BE49-F238E27FC236}">
                <a16:creationId xmlns:a16="http://schemas.microsoft.com/office/drawing/2014/main" id="{E27F7266-1E4A-4E92-AC6D-E44930016167}"/>
              </a:ext>
            </a:extLst>
          </p:cNvPr>
          <p:cNvSpPr txBox="1">
            <a:spLocks noChangeArrowheads="1"/>
          </p:cNvSpPr>
          <p:nvPr/>
        </p:nvSpPr>
        <p:spPr bwMode="auto">
          <a:xfrm>
            <a:off x="398463" y="3582988"/>
            <a:ext cx="8529637"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a:t>which later is without value and meaning for them. And the objection that this material belongs to general education, is unsound, since it could only be upheld if people retained all through their life what they had learned. So in reality, because of the two thousand people for whom the knowledge of this language is profitable, ninety-eight thousand must be tormented for nothing and made to sacrifice valuable time.</a:t>
            </a:r>
            <a:br>
              <a:rPr lang="en-US" altLang="en-US" sz="1800"/>
            </a:br>
            <a:r>
              <a:rPr lang="en-US" altLang="en-US" sz="1800"/>
              <a:t>	And in this case we are dealing with a language of which it cannot even be said that it implies a training in sharp, logical thinking as applies, for example, to Latin.</a:t>
            </a:r>
          </a:p>
        </p:txBody>
      </p:sp>
      <p:sp>
        <p:nvSpPr>
          <p:cNvPr id="40966" name="Text Box 9">
            <a:extLst>
              <a:ext uri="{FF2B5EF4-FFF2-40B4-BE49-F238E27FC236}">
                <a16:creationId xmlns:a16="http://schemas.microsoft.com/office/drawing/2014/main" id="{CA13EB5B-D28A-4C6A-8024-820F9EA31CC1}"/>
              </a:ext>
            </a:extLst>
          </p:cNvPr>
          <p:cNvSpPr txBox="1">
            <a:spLocks noChangeArrowheads="1"/>
          </p:cNvSpPr>
          <p:nvPr/>
        </p:nvSpPr>
        <p:spPr bwMode="auto">
          <a:xfrm>
            <a:off x="5540375" y="6388100"/>
            <a:ext cx="33559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n-US" altLang="en-US" sz="2000" b="1" dirty="0">
                <a:latin typeface="Lucida Blackletter" pitchFamily="2" charset="0"/>
              </a:rPr>
              <a:t>Mein </a:t>
            </a:r>
            <a:r>
              <a:rPr lang="en-US" altLang="en-US" sz="2000" b="1" dirty="0" err="1">
                <a:latin typeface="Lucida Blackletter" pitchFamily="2" charset="0"/>
              </a:rPr>
              <a:t>Kampf</a:t>
            </a:r>
            <a:endParaRPr lang="en-US" altLang="en-US" sz="2000" b="1" dirty="0">
              <a:latin typeface="Lucida Blackletter" pitchFamily="2" charset="0"/>
            </a:endParaRPr>
          </a:p>
        </p:txBody>
      </p:sp>
    </p:spTree>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BE39A795-6A06-4F84-A4E1-457A098A5650}"/>
              </a:ext>
            </a:extLst>
          </p:cNvPr>
          <p:cNvSpPr>
            <a:spLocks noGrp="1" noChangeArrowheads="1"/>
          </p:cNvSpPr>
          <p:nvPr>
            <p:ph type="title"/>
          </p:nvPr>
        </p:nvSpPr>
        <p:spPr>
          <a:xfrm>
            <a:off x="0" y="286605"/>
            <a:ext cx="9144000" cy="1486778"/>
          </a:xfrm>
        </p:spPr>
        <p:txBody>
          <a:bodyPr>
            <a:normAutofit fontScale="90000"/>
          </a:bodyPr>
          <a:lstStyle/>
          <a:p>
            <a:pPr algn="ctr" eaLnBrk="1" hangingPunct="1"/>
            <a:r>
              <a:rPr lang="en-US" altLang="en-US" sz="7300" b="1" dirty="0">
                <a:solidFill>
                  <a:srgbClr val="0000FF"/>
                </a:solidFill>
              </a:rPr>
              <a:t>The Audiolingual Method</a:t>
            </a:r>
            <a:r>
              <a:rPr lang="en-US" altLang="en-US" b="1" dirty="0">
                <a:solidFill>
                  <a:srgbClr val="0000FF"/>
                </a:solidFill>
              </a:rPr>
              <a:t> </a:t>
            </a:r>
            <a:r>
              <a:rPr lang="en-US" altLang="en-US" sz="4000" b="1" dirty="0">
                <a:solidFill>
                  <a:srgbClr val="0000FF"/>
                </a:solidFill>
              </a:rPr>
              <a:t>(ALM)</a:t>
            </a:r>
            <a:endParaRPr lang="en-US" altLang="en-US" b="1" dirty="0">
              <a:solidFill>
                <a:srgbClr val="0000FF"/>
              </a:solidFill>
            </a:endParaRPr>
          </a:p>
        </p:txBody>
      </p:sp>
      <p:sp>
        <p:nvSpPr>
          <p:cNvPr id="43011" name="Text Box 4">
            <a:extLst>
              <a:ext uri="{FF2B5EF4-FFF2-40B4-BE49-F238E27FC236}">
                <a16:creationId xmlns:a16="http://schemas.microsoft.com/office/drawing/2014/main" id="{D77D3337-14E0-492D-9517-CB94BB79289B}"/>
              </a:ext>
            </a:extLst>
          </p:cNvPr>
          <p:cNvSpPr txBox="1">
            <a:spLocks noChangeArrowheads="1"/>
          </p:cNvSpPr>
          <p:nvPr/>
        </p:nvSpPr>
        <p:spPr bwMode="auto">
          <a:xfrm>
            <a:off x="457200" y="2004293"/>
            <a:ext cx="8229600" cy="400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indent="461963" eaLnBrk="1" hangingPunct="1">
              <a:spcBef>
                <a:spcPct val="50000"/>
              </a:spcBef>
              <a:buFontTx/>
              <a:buNone/>
            </a:pPr>
            <a:r>
              <a:rPr lang="en-US" altLang="en-US" sz="2400" dirty="0">
                <a:latin typeface="+mn-lt"/>
              </a:rPr>
              <a:t>After World War II, three phenomena coincided to result in a resurgence of foreign language education and the creation of a completely new way of teaching languages.</a:t>
            </a:r>
          </a:p>
          <a:p>
            <a:pPr indent="461963" eaLnBrk="1" hangingPunct="1">
              <a:spcBef>
                <a:spcPct val="50000"/>
              </a:spcBef>
              <a:buFontTx/>
              <a:buNone/>
            </a:pPr>
            <a:endParaRPr lang="en-US" altLang="en-US" sz="1400" dirty="0">
              <a:latin typeface="+mn-lt"/>
            </a:endParaRPr>
          </a:p>
          <a:p>
            <a:pPr marL="514350" indent="-514350">
              <a:buFont typeface="+mj-lt"/>
              <a:buAutoNum type="arabicPeriod"/>
            </a:pPr>
            <a:r>
              <a:rPr lang="en-US" altLang="en-US" sz="2400" dirty="0">
                <a:latin typeface="+mn-lt"/>
              </a:rPr>
              <a:t>In psychology, Behaviorism had become an all explaining theory of learning in the US and Europe.</a:t>
            </a:r>
          </a:p>
          <a:p>
            <a:pPr marL="514350" indent="-514350">
              <a:buFont typeface="+mj-lt"/>
              <a:buAutoNum type="arabicPeriod"/>
            </a:pPr>
            <a:r>
              <a:rPr lang="en-US" altLang="en-US" sz="2400" dirty="0">
                <a:latin typeface="+mn-lt"/>
              </a:rPr>
              <a:t>The Cold War left the US with a need for fluent and educated SPEAKERS of a large number of foreign languages.</a:t>
            </a:r>
          </a:p>
          <a:p>
            <a:pPr marL="514350" indent="-514350">
              <a:buFont typeface="+mj-lt"/>
              <a:buAutoNum type="arabicPeriod"/>
            </a:pPr>
            <a:r>
              <a:rPr lang="en-US" altLang="en-US" sz="2400" dirty="0">
                <a:latin typeface="+mn-lt"/>
              </a:rPr>
              <a:t>Tape recorders were now inexpensive enough that most schools could afford a “language laboratory.”</a:t>
            </a:r>
          </a:p>
        </p:txBody>
      </p:sp>
    </p:spTree>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CF90C051-C5B6-4C7F-BC8D-007AB75E93EB}"/>
              </a:ext>
            </a:extLst>
          </p:cNvPr>
          <p:cNvSpPr>
            <a:spLocks noGrp="1" noChangeArrowheads="1"/>
          </p:cNvSpPr>
          <p:nvPr>
            <p:ph type="title"/>
          </p:nvPr>
        </p:nvSpPr>
        <p:spPr/>
        <p:txBody>
          <a:bodyPr/>
          <a:lstStyle/>
          <a:p>
            <a:pPr eaLnBrk="1" hangingPunct="1"/>
            <a:r>
              <a:rPr lang="en-US" altLang="en-US" b="1" dirty="0">
                <a:solidFill>
                  <a:schemeClr val="accent4">
                    <a:lumMod val="75000"/>
                  </a:schemeClr>
                </a:solidFill>
              </a:rPr>
              <a:t>Behaviorism</a:t>
            </a:r>
          </a:p>
        </p:txBody>
      </p:sp>
      <p:sp>
        <p:nvSpPr>
          <p:cNvPr id="47107" name="Rectangle 3">
            <a:extLst>
              <a:ext uri="{FF2B5EF4-FFF2-40B4-BE49-F238E27FC236}">
                <a16:creationId xmlns:a16="http://schemas.microsoft.com/office/drawing/2014/main" id="{85550462-91EC-470A-946E-93CE29246E49}"/>
              </a:ext>
            </a:extLst>
          </p:cNvPr>
          <p:cNvSpPr>
            <a:spLocks noGrp="1" noChangeArrowheads="1"/>
          </p:cNvSpPr>
          <p:nvPr>
            <p:ph type="body" idx="1"/>
          </p:nvPr>
        </p:nvSpPr>
        <p:spPr/>
        <p:txBody>
          <a:bodyPr/>
          <a:lstStyle/>
          <a:p>
            <a:pPr eaLnBrk="1" hangingPunct="1">
              <a:buFontTx/>
              <a:buNone/>
            </a:pPr>
            <a:r>
              <a:rPr lang="en-US" altLang="en-US"/>
              <a:t>		The behaviorist explanation is that language is learned like any and every other human behavior. If conditioned with proper stimulus and reinforcement, any person can learn any language.</a:t>
            </a:r>
          </a:p>
          <a:p>
            <a:pPr eaLnBrk="1" hangingPunct="1">
              <a:buFontTx/>
              <a:buNone/>
            </a:pPr>
            <a:r>
              <a:rPr lang="en-US" altLang="en-US"/>
              <a:t>		In 1957, B. F. Skinner published “</a:t>
            </a:r>
            <a:r>
              <a:rPr lang="en-US" altLang="en-US">
                <a:solidFill>
                  <a:srgbClr val="FF0000"/>
                </a:solidFill>
              </a:rPr>
              <a:t>Verbal Behavior</a:t>
            </a:r>
            <a:r>
              <a:rPr lang="en-US" altLang="en-US"/>
              <a:t>,” 478 pages on language learning as explained by behaviorism.</a:t>
            </a:r>
          </a:p>
        </p:txBody>
      </p:sp>
    </p:spTree>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a:extLst>
              <a:ext uri="{FF2B5EF4-FFF2-40B4-BE49-F238E27FC236}">
                <a16:creationId xmlns:a16="http://schemas.microsoft.com/office/drawing/2014/main" id="{C56B6370-396C-42AD-951D-C735D4920EE7}"/>
              </a:ext>
            </a:extLst>
          </p:cNvPr>
          <p:cNvSpPr>
            <a:spLocks noGrp="1" noChangeArrowheads="1"/>
          </p:cNvSpPr>
          <p:nvPr>
            <p:ph type="body" idx="1"/>
          </p:nvPr>
        </p:nvSpPr>
        <p:spPr>
          <a:xfrm>
            <a:off x="26194" y="227590"/>
            <a:ext cx="9144000" cy="1104900"/>
          </a:xfrm>
        </p:spPr>
        <p:txBody>
          <a:bodyPr/>
          <a:lstStyle/>
          <a:p>
            <a:pPr eaLnBrk="1" hangingPunct="1">
              <a:lnSpc>
                <a:spcPct val="90000"/>
              </a:lnSpc>
              <a:buFontTx/>
              <a:buNone/>
            </a:pPr>
            <a:r>
              <a:rPr lang="en-US" altLang="en-US" sz="2400" dirty="0"/>
              <a:t>		Nelson Brooks, in his 1964 text “</a:t>
            </a:r>
            <a:r>
              <a:rPr lang="en-US" altLang="en-US" sz="2400" b="1" dirty="0"/>
              <a:t>Language and Language Learning</a:t>
            </a:r>
            <a:r>
              <a:rPr lang="en-US" altLang="en-US" sz="2400" dirty="0"/>
              <a:t>,” supports a behaviorist view of language:</a:t>
            </a:r>
          </a:p>
        </p:txBody>
      </p:sp>
      <p:sp>
        <p:nvSpPr>
          <p:cNvPr id="48132" name="Text Box 4">
            <a:extLst>
              <a:ext uri="{FF2B5EF4-FFF2-40B4-BE49-F238E27FC236}">
                <a16:creationId xmlns:a16="http://schemas.microsoft.com/office/drawing/2014/main" id="{FBA19E6C-3114-450F-98BC-660C160C59B1}"/>
              </a:ext>
            </a:extLst>
          </p:cNvPr>
          <p:cNvSpPr txBox="1">
            <a:spLocks noChangeArrowheads="1"/>
          </p:cNvSpPr>
          <p:nvPr/>
        </p:nvSpPr>
        <p:spPr bwMode="auto">
          <a:xfrm>
            <a:off x="284956" y="1238972"/>
            <a:ext cx="8574088" cy="4662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200" b="1" dirty="0">
                <a:latin typeface="Courier New" panose="02070309020205020404" pitchFamily="49" charset="0"/>
              </a:rPr>
              <a:t>	Learning may be defined as a change in performance that occurs under the conditions of practice. (p. 46)</a:t>
            </a:r>
          </a:p>
          <a:p>
            <a:pPr eaLnBrk="1" hangingPunct="1">
              <a:spcBef>
                <a:spcPct val="50000"/>
              </a:spcBef>
              <a:buFontTx/>
              <a:buNone/>
            </a:pPr>
            <a:r>
              <a:rPr lang="en-US" altLang="en-US" sz="2200" b="1" dirty="0">
                <a:latin typeface="Courier New" panose="02070309020205020404" pitchFamily="49" charset="0"/>
              </a:rPr>
              <a:t>	Language is a highly complicated activity, and it is wholly learned.... </a:t>
            </a:r>
            <a:r>
              <a:rPr lang="en-US" altLang="en-US" sz="2200" b="1" dirty="0">
                <a:solidFill>
                  <a:schemeClr val="bg1">
                    <a:lumMod val="65000"/>
                  </a:schemeClr>
                </a:solidFill>
                <a:latin typeface="Courier New" panose="02070309020205020404" pitchFamily="49" charset="0"/>
              </a:rPr>
              <a:t>The single paramount fact about language learning is that it concerns, not problem solving, but the formation and performance of habits. The learner who has been made to see only how language works has not learned any language; on the contrary, he has learned something he will have to forget before he can make any progress in that area of language</a:t>
            </a:r>
            <a:r>
              <a:rPr lang="en-US" altLang="en-US" sz="2200" b="1" dirty="0">
                <a:latin typeface="Courier New" panose="02070309020205020404" pitchFamily="49" charset="0"/>
              </a:rPr>
              <a:t>. (pp. 48-49)</a:t>
            </a:r>
          </a:p>
        </p:txBody>
      </p:sp>
    </p:spTree>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FE93BE03-7D7B-4490-9850-F2FA823AE175}"/>
              </a:ext>
            </a:extLst>
          </p:cNvPr>
          <p:cNvSpPr>
            <a:spLocks noGrp="1" noChangeArrowheads="1"/>
          </p:cNvSpPr>
          <p:nvPr>
            <p:ph type="title"/>
          </p:nvPr>
        </p:nvSpPr>
        <p:spPr/>
        <p:txBody>
          <a:bodyPr/>
          <a:lstStyle/>
          <a:p>
            <a:pPr eaLnBrk="1" hangingPunct="1"/>
            <a:r>
              <a:rPr lang="en-US" altLang="en-US" b="1" dirty="0">
                <a:solidFill>
                  <a:schemeClr val="accent4">
                    <a:lumMod val="75000"/>
                  </a:schemeClr>
                </a:solidFill>
              </a:rPr>
              <a:t>The Death of </a:t>
            </a:r>
            <a:r>
              <a:rPr lang="en-US" altLang="en-US" b="1" dirty="0" err="1">
                <a:solidFill>
                  <a:schemeClr val="accent4">
                    <a:lumMod val="75000"/>
                  </a:schemeClr>
                </a:solidFill>
              </a:rPr>
              <a:t>Audiolingualism</a:t>
            </a:r>
            <a:endParaRPr lang="en-US" altLang="en-US" b="1" dirty="0">
              <a:solidFill>
                <a:schemeClr val="accent4">
                  <a:lumMod val="75000"/>
                </a:schemeClr>
              </a:solidFill>
            </a:endParaRPr>
          </a:p>
        </p:txBody>
      </p:sp>
      <p:sp>
        <p:nvSpPr>
          <p:cNvPr id="57347" name="Rectangle 3">
            <a:extLst>
              <a:ext uri="{FF2B5EF4-FFF2-40B4-BE49-F238E27FC236}">
                <a16:creationId xmlns:a16="http://schemas.microsoft.com/office/drawing/2014/main" id="{CA59DF40-FCE0-4DFE-9867-D8358F29A746}"/>
              </a:ext>
            </a:extLst>
          </p:cNvPr>
          <p:cNvSpPr>
            <a:spLocks noGrp="1" noChangeArrowheads="1"/>
          </p:cNvSpPr>
          <p:nvPr>
            <p:ph idx="1"/>
          </p:nvPr>
        </p:nvSpPr>
        <p:spPr/>
        <p:txBody>
          <a:bodyPr/>
          <a:lstStyle/>
          <a:p>
            <a:pPr marL="90488" indent="647700" eaLnBrk="1" hangingPunct="1">
              <a:buFontTx/>
              <a:buNone/>
            </a:pPr>
            <a:r>
              <a:rPr lang="en-US" altLang="en-US" dirty="0"/>
              <a:t>	In 1959, Noam Chomsky, linguist and Harvard professor, wrote a 32-page book review of B.F. Skinner’s final. </a:t>
            </a:r>
          </a:p>
          <a:p>
            <a:pPr marL="90488" indent="647700" eaLnBrk="1" hangingPunct="1">
              <a:buFontTx/>
              <a:buNone/>
            </a:pPr>
            <a:r>
              <a:rPr lang="en-US" altLang="en-US" dirty="0"/>
              <a:t>The Audiolingual Method fell out of favor, partly because of its faulty theoretical underpinning, but mostly because it simply doesn’t work. </a:t>
            </a:r>
          </a:p>
          <a:p>
            <a:pPr marL="90488" indent="647700" eaLnBrk="1" hangingPunct="1">
              <a:buFontTx/>
              <a:buNone/>
            </a:pPr>
            <a:r>
              <a:rPr lang="en-US" altLang="en-US" dirty="0"/>
              <a:t>	The complete emphasis on memorization and repetition coupled with a fear of error does not produce speakers who cannot carry on unplanned conversations.</a:t>
            </a:r>
          </a:p>
        </p:txBody>
      </p:sp>
    </p:spTree>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917B420F-037B-44A0-97B8-70F13CBDF4E7}"/>
              </a:ext>
            </a:extLst>
          </p:cNvPr>
          <p:cNvSpPr>
            <a:spLocks noGrp="1" noChangeArrowheads="1"/>
          </p:cNvSpPr>
          <p:nvPr>
            <p:ph type="title"/>
          </p:nvPr>
        </p:nvSpPr>
        <p:spPr>
          <a:xfrm>
            <a:off x="822960" y="286604"/>
            <a:ext cx="7543800" cy="2465832"/>
          </a:xfrm>
        </p:spPr>
        <p:txBody>
          <a:bodyPr>
            <a:normAutofit/>
          </a:bodyPr>
          <a:lstStyle/>
          <a:p>
            <a:pPr algn="ctr" eaLnBrk="1" hangingPunct="1"/>
            <a:r>
              <a:rPr lang="en-US" altLang="en-US" b="1" dirty="0">
                <a:solidFill>
                  <a:srgbClr val="0000FF"/>
                </a:solidFill>
              </a:rPr>
              <a:t>Communicative Competence</a:t>
            </a:r>
            <a:br>
              <a:rPr lang="en-US" altLang="en-US" b="1" dirty="0">
                <a:solidFill>
                  <a:srgbClr val="0000FF"/>
                </a:solidFill>
              </a:rPr>
            </a:br>
            <a:r>
              <a:rPr lang="en-US" altLang="en-US" b="1" dirty="0">
                <a:solidFill>
                  <a:srgbClr val="0000FF"/>
                </a:solidFill>
              </a:rPr>
              <a:t>The Proficiency Movement</a:t>
            </a:r>
            <a:br>
              <a:rPr lang="en-US" altLang="en-US" b="1" dirty="0">
                <a:solidFill>
                  <a:srgbClr val="0000FF"/>
                </a:solidFill>
              </a:rPr>
            </a:br>
            <a:r>
              <a:rPr lang="en-US" altLang="en-US" b="1" dirty="0">
                <a:solidFill>
                  <a:srgbClr val="0000FF"/>
                </a:solidFill>
              </a:rPr>
              <a:t> </a:t>
            </a:r>
            <a:r>
              <a:rPr lang="en-US" altLang="en-US" sz="3600" b="1" dirty="0">
                <a:solidFill>
                  <a:srgbClr val="0000FF"/>
                </a:solidFill>
              </a:rPr>
              <a:t>and</a:t>
            </a:r>
            <a:r>
              <a:rPr lang="en-US" altLang="en-US" b="1" dirty="0">
                <a:solidFill>
                  <a:srgbClr val="0000FF"/>
                </a:solidFill>
              </a:rPr>
              <a:t> Standards	</a:t>
            </a:r>
          </a:p>
        </p:txBody>
      </p:sp>
      <p:sp>
        <p:nvSpPr>
          <p:cNvPr id="59395" name="Rectangle 3">
            <a:extLst>
              <a:ext uri="{FF2B5EF4-FFF2-40B4-BE49-F238E27FC236}">
                <a16:creationId xmlns:a16="http://schemas.microsoft.com/office/drawing/2014/main" id="{7BAC1C9A-71CD-4ECE-BFCE-7A15FB24C72F}"/>
              </a:ext>
            </a:extLst>
          </p:cNvPr>
          <p:cNvSpPr>
            <a:spLocks noGrp="1" noChangeArrowheads="1"/>
          </p:cNvSpPr>
          <p:nvPr>
            <p:ph idx="1"/>
          </p:nvPr>
        </p:nvSpPr>
        <p:spPr>
          <a:xfrm>
            <a:off x="822960" y="3020291"/>
            <a:ext cx="7628313" cy="3675784"/>
          </a:xfrm>
        </p:spPr>
        <p:txBody>
          <a:bodyPr>
            <a:normAutofit/>
          </a:bodyPr>
          <a:lstStyle/>
          <a:p>
            <a:pPr marL="90488" indent="593725" eaLnBrk="1" hangingPunct="1">
              <a:buFontTx/>
              <a:buNone/>
            </a:pPr>
            <a:r>
              <a:rPr lang="en-US" altLang="en-US" sz="2800" dirty="0"/>
              <a:t>Since the 1960s, the profession and practice of world language teaching has moved toward:</a:t>
            </a:r>
          </a:p>
          <a:p>
            <a:pPr marL="1431925" indent="-457200" eaLnBrk="1" hangingPunct="1">
              <a:buClr>
                <a:srgbClr val="0000FF"/>
              </a:buClr>
              <a:buFont typeface="Arial" panose="020B0604020202020204" pitchFamily="34" charset="0"/>
              <a:buChar char="•"/>
            </a:pPr>
            <a:r>
              <a:rPr lang="en-US" altLang="en-US" sz="2800" dirty="0"/>
              <a:t>speaking ability in real life situations</a:t>
            </a:r>
          </a:p>
          <a:p>
            <a:pPr marL="1431925" indent="-457200" eaLnBrk="1" hangingPunct="1">
              <a:buClr>
                <a:srgbClr val="0000FF"/>
              </a:buClr>
              <a:buFont typeface="Arial" panose="020B0604020202020204" pitchFamily="34" charset="0"/>
              <a:buChar char="•"/>
            </a:pPr>
            <a:r>
              <a:rPr lang="en-US" altLang="en-US" sz="2800" dirty="0"/>
              <a:t>competence for professional settings</a:t>
            </a:r>
          </a:p>
          <a:p>
            <a:pPr marL="1431925" indent="-457200" eaLnBrk="1" hangingPunct="1">
              <a:buClr>
                <a:srgbClr val="0000FF"/>
              </a:buClr>
              <a:buFont typeface="Arial" panose="020B0604020202020204" pitchFamily="34" charset="0"/>
              <a:buChar char="•"/>
            </a:pPr>
            <a:r>
              <a:rPr lang="en-US" altLang="en-US" sz="2800" dirty="0"/>
              <a:t>cultural and linguistic understanding</a:t>
            </a:r>
          </a:p>
        </p:txBody>
      </p:sp>
    </p:spTree>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917B420F-037B-44A0-97B8-70F13CBDF4E7}"/>
              </a:ext>
            </a:extLst>
          </p:cNvPr>
          <p:cNvSpPr>
            <a:spLocks noGrp="1" noChangeArrowheads="1"/>
          </p:cNvSpPr>
          <p:nvPr>
            <p:ph type="title"/>
          </p:nvPr>
        </p:nvSpPr>
        <p:spPr>
          <a:xfrm>
            <a:off x="822960" y="286604"/>
            <a:ext cx="7543800" cy="2465832"/>
          </a:xfrm>
        </p:spPr>
        <p:txBody>
          <a:bodyPr>
            <a:normAutofit/>
          </a:bodyPr>
          <a:lstStyle/>
          <a:p>
            <a:pPr algn="ctr" eaLnBrk="1" hangingPunct="1"/>
            <a:r>
              <a:rPr lang="en-US" altLang="en-US" b="1" dirty="0">
                <a:solidFill>
                  <a:srgbClr val="0000FF"/>
                </a:solidFill>
              </a:rPr>
              <a:t>Communicative Competence</a:t>
            </a:r>
            <a:br>
              <a:rPr lang="en-US" altLang="en-US" b="1" dirty="0">
                <a:solidFill>
                  <a:srgbClr val="0000FF"/>
                </a:solidFill>
              </a:rPr>
            </a:br>
            <a:r>
              <a:rPr lang="en-US" altLang="en-US" b="1" dirty="0">
                <a:solidFill>
                  <a:srgbClr val="0000FF"/>
                </a:solidFill>
              </a:rPr>
              <a:t>The Proficiency Movement</a:t>
            </a:r>
            <a:br>
              <a:rPr lang="en-US" altLang="en-US" b="1" dirty="0">
                <a:solidFill>
                  <a:srgbClr val="0000FF"/>
                </a:solidFill>
              </a:rPr>
            </a:br>
            <a:r>
              <a:rPr lang="en-US" altLang="en-US" b="1" dirty="0">
                <a:solidFill>
                  <a:srgbClr val="0000FF"/>
                </a:solidFill>
              </a:rPr>
              <a:t> </a:t>
            </a:r>
            <a:r>
              <a:rPr lang="en-US" altLang="en-US" sz="3600" b="1" dirty="0">
                <a:solidFill>
                  <a:srgbClr val="0000FF"/>
                </a:solidFill>
              </a:rPr>
              <a:t>and</a:t>
            </a:r>
            <a:r>
              <a:rPr lang="en-US" altLang="en-US" b="1" dirty="0">
                <a:solidFill>
                  <a:srgbClr val="0000FF"/>
                </a:solidFill>
              </a:rPr>
              <a:t> Standards	</a:t>
            </a:r>
          </a:p>
        </p:txBody>
      </p:sp>
      <p:sp>
        <p:nvSpPr>
          <p:cNvPr id="59395" name="Rectangle 3">
            <a:extLst>
              <a:ext uri="{FF2B5EF4-FFF2-40B4-BE49-F238E27FC236}">
                <a16:creationId xmlns:a16="http://schemas.microsoft.com/office/drawing/2014/main" id="{7BAC1C9A-71CD-4ECE-BFCE-7A15FB24C72F}"/>
              </a:ext>
            </a:extLst>
          </p:cNvPr>
          <p:cNvSpPr>
            <a:spLocks noGrp="1" noChangeArrowheads="1"/>
          </p:cNvSpPr>
          <p:nvPr>
            <p:ph idx="1"/>
          </p:nvPr>
        </p:nvSpPr>
        <p:spPr>
          <a:xfrm>
            <a:off x="822960" y="3020291"/>
            <a:ext cx="7628313" cy="3675784"/>
          </a:xfrm>
        </p:spPr>
        <p:txBody>
          <a:bodyPr>
            <a:normAutofit/>
          </a:bodyPr>
          <a:lstStyle/>
          <a:p>
            <a:pPr marL="90488" indent="593725" eaLnBrk="1" hangingPunct="1">
              <a:buFontTx/>
              <a:buNone/>
            </a:pPr>
            <a:r>
              <a:rPr lang="en-US" altLang="en-US" sz="2800" dirty="0"/>
              <a:t>Since the 1960s, the profession and practice of world language teaching has moved toward:</a:t>
            </a:r>
          </a:p>
          <a:p>
            <a:pPr marL="1431925" indent="-457200" eaLnBrk="1" hangingPunct="1">
              <a:buClr>
                <a:srgbClr val="0000FF"/>
              </a:buClr>
              <a:buFont typeface="Arial" panose="020B0604020202020204" pitchFamily="34" charset="0"/>
              <a:buChar char="•"/>
            </a:pPr>
            <a:r>
              <a:rPr lang="en-US" altLang="en-US" sz="2800" dirty="0"/>
              <a:t>speaking ability in real life situations</a:t>
            </a:r>
          </a:p>
          <a:p>
            <a:pPr marL="1431925" indent="-457200" eaLnBrk="1" hangingPunct="1">
              <a:buClr>
                <a:srgbClr val="0000FF"/>
              </a:buClr>
              <a:buFont typeface="Arial" panose="020B0604020202020204" pitchFamily="34" charset="0"/>
              <a:buChar char="•"/>
            </a:pPr>
            <a:r>
              <a:rPr lang="en-US" altLang="en-US" sz="2800" dirty="0"/>
              <a:t>competence for professional settings</a:t>
            </a:r>
          </a:p>
          <a:p>
            <a:pPr marL="1431925" indent="-457200" eaLnBrk="1" hangingPunct="1">
              <a:buClr>
                <a:srgbClr val="0000FF"/>
              </a:buClr>
              <a:buFont typeface="Arial" panose="020B0604020202020204" pitchFamily="34" charset="0"/>
              <a:buChar char="•"/>
            </a:pPr>
            <a:r>
              <a:rPr lang="en-US" altLang="en-US" sz="2800" dirty="0"/>
              <a:t>cultural and linguistic understanding</a:t>
            </a:r>
          </a:p>
        </p:txBody>
      </p:sp>
      <p:sp>
        <p:nvSpPr>
          <p:cNvPr id="4" name="TextBox 3">
            <a:extLst>
              <a:ext uri="{FF2B5EF4-FFF2-40B4-BE49-F238E27FC236}">
                <a16:creationId xmlns:a16="http://schemas.microsoft.com/office/drawing/2014/main" id="{A73E1779-05B3-4B3E-A6C8-6AD333A99EAF}"/>
              </a:ext>
            </a:extLst>
          </p:cNvPr>
          <p:cNvSpPr txBox="1"/>
          <p:nvPr/>
        </p:nvSpPr>
        <p:spPr>
          <a:xfrm>
            <a:off x="554181" y="553601"/>
            <a:ext cx="8035637" cy="5539978"/>
          </a:xfrm>
          <a:prstGeom prst="rect">
            <a:avLst/>
          </a:prstGeom>
          <a:ln w="28575"/>
          <a:effectLst>
            <a:outerShdw blurRad="50800" dist="2540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lIns="274320" tIns="274320" rIns="274320" bIns="274320" rtlCol="0">
            <a:spAutoFit/>
          </a:bodyPr>
          <a:lstStyle/>
          <a:p>
            <a:pPr algn="ctr">
              <a:buClr>
                <a:srgbClr val="0000FF"/>
              </a:buClr>
            </a:pPr>
            <a:r>
              <a:rPr lang="en-US" sz="3200" b="1" dirty="0">
                <a:solidFill>
                  <a:srgbClr val="7030A0"/>
                </a:solidFill>
              </a:rPr>
              <a:t>EVIDENCE OF PROGRESS </a:t>
            </a:r>
            <a:br>
              <a:rPr lang="en-US" sz="3200" b="1" dirty="0">
                <a:solidFill>
                  <a:srgbClr val="7030A0"/>
                </a:solidFill>
              </a:rPr>
            </a:br>
            <a:r>
              <a:rPr lang="en-US" sz="3200" b="1" dirty="0">
                <a:solidFill>
                  <a:srgbClr val="7030A0"/>
                </a:solidFill>
              </a:rPr>
              <a:t>TOWARD REAL LANGUAGE USE</a:t>
            </a:r>
          </a:p>
          <a:p>
            <a:pPr>
              <a:buClr>
                <a:srgbClr val="0000FF"/>
              </a:buClr>
            </a:pPr>
            <a:endParaRPr lang="en-US" sz="2000" dirty="0"/>
          </a:p>
          <a:p>
            <a:pPr marL="342900" indent="-342900">
              <a:buClr>
                <a:srgbClr val="0000FF"/>
              </a:buClr>
              <a:buFont typeface="Arial" panose="020B0604020202020204" pitchFamily="34" charset="0"/>
              <a:buChar char="•"/>
            </a:pPr>
            <a:r>
              <a:rPr lang="en-US" sz="2400" dirty="0"/>
              <a:t>Dual Language Immersion has become ever more common.</a:t>
            </a:r>
          </a:p>
          <a:p>
            <a:pPr marL="342900" indent="-342900">
              <a:buClr>
                <a:srgbClr val="0000FF"/>
              </a:buClr>
              <a:buFont typeface="Arial" panose="020B0604020202020204" pitchFamily="34" charset="0"/>
              <a:buChar char="•"/>
            </a:pPr>
            <a:r>
              <a:rPr lang="en-US" sz="2400" dirty="0"/>
              <a:t>Students in many states are being acknowledged with the Seal of Biliteracy.</a:t>
            </a:r>
          </a:p>
          <a:p>
            <a:pPr marL="342900" indent="-342900">
              <a:buClr>
                <a:srgbClr val="0000FF"/>
              </a:buClr>
              <a:buFont typeface="Arial" panose="020B0604020202020204" pitchFamily="34" charset="0"/>
              <a:buChar char="•"/>
            </a:pPr>
            <a:r>
              <a:rPr lang="en-US" sz="2400" dirty="0"/>
              <a:t>Universities have been offering “language for the professions.”</a:t>
            </a:r>
          </a:p>
          <a:p>
            <a:pPr marL="342900" indent="-342900">
              <a:buClr>
                <a:srgbClr val="0000FF"/>
              </a:buClr>
              <a:buFont typeface="Arial" panose="020B0604020202020204" pitchFamily="34" charset="0"/>
              <a:buChar char="•"/>
            </a:pPr>
            <a:r>
              <a:rPr lang="en-US" sz="2400" dirty="0"/>
              <a:t>Teachers are required to be at the Advanced Low level or better.</a:t>
            </a:r>
          </a:p>
          <a:p>
            <a:pPr marL="342900" indent="-342900">
              <a:buClr>
                <a:srgbClr val="0000FF"/>
              </a:buClr>
              <a:buFont typeface="Arial" panose="020B0604020202020204" pitchFamily="34" charset="0"/>
              <a:buChar char="•"/>
            </a:pPr>
            <a:r>
              <a:rPr lang="en-US" sz="2400" dirty="0"/>
              <a:t>Since the 1970s, UFLA has grown from a gathering of 50 or so teachers, to a conference of nearly 500 each year!</a:t>
            </a:r>
          </a:p>
        </p:txBody>
      </p:sp>
    </p:spTree>
    <p:extLst>
      <p:ext uri="{BB962C8B-B14F-4D97-AF65-F5344CB8AC3E}">
        <p14:creationId xmlns:p14="http://schemas.microsoft.com/office/powerpoint/2010/main" val="1210517236"/>
      </p:ext>
    </p:extLst>
  </p:cSld>
  <p:clrMapOvr>
    <a:masterClrMapping/>
  </p:clrMapOvr>
  <p:transition spd="slow">
    <p:cover dir="l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2181E61-D6BE-446F-9A54-9C3601B397F7}"/>
              </a:ext>
            </a:extLst>
          </p:cNvPr>
          <p:cNvPicPr>
            <a:picLocks noChangeAspect="1"/>
          </p:cNvPicPr>
          <p:nvPr/>
        </p:nvPicPr>
        <p:blipFill>
          <a:blip r:embed="rId2"/>
          <a:stretch>
            <a:fillRect/>
          </a:stretch>
        </p:blipFill>
        <p:spPr>
          <a:xfrm>
            <a:off x="4205287" y="205798"/>
            <a:ext cx="733425" cy="6076950"/>
          </a:xfrm>
          <a:prstGeom prst="rect">
            <a:avLst/>
          </a:prstGeom>
        </p:spPr>
      </p:pic>
      <p:sp>
        <p:nvSpPr>
          <p:cNvPr id="3" name="Title 1">
            <a:extLst>
              <a:ext uri="{FF2B5EF4-FFF2-40B4-BE49-F238E27FC236}">
                <a16:creationId xmlns:a16="http://schemas.microsoft.com/office/drawing/2014/main" id="{E21FF596-749D-4F12-81A0-EA648C8B21F1}"/>
              </a:ext>
            </a:extLst>
          </p:cNvPr>
          <p:cNvSpPr>
            <a:spLocks noGrp="1"/>
          </p:cNvSpPr>
          <p:nvPr>
            <p:ph type="title"/>
          </p:nvPr>
        </p:nvSpPr>
        <p:spPr>
          <a:xfrm>
            <a:off x="822960" y="286604"/>
            <a:ext cx="7543800" cy="794051"/>
          </a:xfrm>
        </p:spPr>
        <p:txBody>
          <a:bodyPr/>
          <a:lstStyle/>
          <a:p>
            <a:r>
              <a:rPr lang="en-US" b="1" dirty="0">
                <a:solidFill>
                  <a:srgbClr val="0000FF"/>
                </a:solidFill>
              </a:rPr>
              <a:t>Can we learn from history?</a:t>
            </a:r>
          </a:p>
        </p:txBody>
      </p:sp>
      <p:sp>
        <p:nvSpPr>
          <p:cNvPr id="4" name="Content Placeholder 2">
            <a:extLst>
              <a:ext uri="{FF2B5EF4-FFF2-40B4-BE49-F238E27FC236}">
                <a16:creationId xmlns:a16="http://schemas.microsoft.com/office/drawing/2014/main" id="{32D15358-5CBC-4B49-9346-A4A421431032}"/>
              </a:ext>
            </a:extLst>
          </p:cNvPr>
          <p:cNvSpPr>
            <a:spLocks noGrp="1"/>
          </p:cNvSpPr>
          <p:nvPr>
            <p:ph idx="1"/>
          </p:nvPr>
        </p:nvSpPr>
        <p:spPr>
          <a:xfrm>
            <a:off x="800099" y="1237673"/>
            <a:ext cx="7543801" cy="1717963"/>
          </a:xfrm>
        </p:spPr>
        <p:txBody>
          <a:bodyPr>
            <a:noAutofit/>
          </a:bodyPr>
          <a:lstStyle/>
          <a:p>
            <a:r>
              <a:rPr lang="en-US" sz="2800" dirty="0"/>
              <a:t>Are there any signs that the pendulum will swing back again?</a:t>
            </a:r>
          </a:p>
        </p:txBody>
      </p:sp>
      <p:sp>
        <p:nvSpPr>
          <p:cNvPr id="5" name="TextBox 4">
            <a:extLst>
              <a:ext uri="{FF2B5EF4-FFF2-40B4-BE49-F238E27FC236}">
                <a16:creationId xmlns:a16="http://schemas.microsoft.com/office/drawing/2014/main" id="{4C38F4F5-3EFA-4825-A995-159EE587B163}"/>
              </a:ext>
            </a:extLst>
          </p:cNvPr>
          <p:cNvSpPr txBox="1"/>
          <p:nvPr/>
        </p:nvSpPr>
        <p:spPr>
          <a:xfrm>
            <a:off x="620701" y="3579198"/>
            <a:ext cx="1215076" cy="646331"/>
          </a:xfrm>
          <a:prstGeom prst="rect">
            <a:avLst/>
          </a:prstGeom>
          <a:noFill/>
        </p:spPr>
        <p:txBody>
          <a:bodyPr wrap="none" rtlCol="0">
            <a:spAutoFit/>
          </a:bodyPr>
          <a:lstStyle/>
          <a:p>
            <a:pPr algn="ctr"/>
            <a:r>
              <a:rPr lang="en-US" dirty="0"/>
              <a:t>Grammar-</a:t>
            </a:r>
          </a:p>
          <a:p>
            <a:pPr algn="ctr"/>
            <a:r>
              <a:rPr lang="en-US" dirty="0"/>
              <a:t>Translation</a:t>
            </a:r>
          </a:p>
        </p:txBody>
      </p:sp>
      <p:sp>
        <p:nvSpPr>
          <p:cNvPr id="6" name="TextBox 5">
            <a:extLst>
              <a:ext uri="{FF2B5EF4-FFF2-40B4-BE49-F238E27FC236}">
                <a16:creationId xmlns:a16="http://schemas.microsoft.com/office/drawing/2014/main" id="{0F17F461-FBB2-4B38-BC74-BB9A33CCDC4F}"/>
              </a:ext>
            </a:extLst>
          </p:cNvPr>
          <p:cNvSpPr txBox="1"/>
          <p:nvPr/>
        </p:nvSpPr>
        <p:spPr>
          <a:xfrm>
            <a:off x="6726506" y="3579199"/>
            <a:ext cx="1948803" cy="646331"/>
          </a:xfrm>
          <a:prstGeom prst="rect">
            <a:avLst/>
          </a:prstGeom>
          <a:noFill/>
        </p:spPr>
        <p:txBody>
          <a:bodyPr wrap="none" rtlCol="0">
            <a:spAutoFit/>
          </a:bodyPr>
          <a:lstStyle/>
          <a:p>
            <a:pPr algn="ctr"/>
            <a:r>
              <a:rPr lang="en-US" dirty="0"/>
              <a:t>Guarino de Verona</a:t>
            </a:r>
          </a:p>
          <a:p>
            <a:pPr algn="ctr"/>
            <a:r>
              <a:rPr lang="en-US" dirty="0"/>
              <a:t>&amp; Comenius</a:t>
            </a:r>
          </a:p>
        </p:txBody>
      </p:sp>
      <p:sp>
        <p:nvSpPr>
          <p:cNvPr id="8" name="TextBox 7">
            <a:extLst>
              <a:ext uri="{FF2B5EF4-FFF2-40B4-BE49-F238E27FC236}">
                <a16:creationId xmlns:a16="http://schemas.microsoft.com/office/drawing/2014/main" id="{B3F879A9-291A-4D9D-9D08-FE8376755498}"/>
              </a:ext>
            </a:extLst>
          </p:cNvPr>
          <p:cNvSpPr txBox="1"/>
          <p:nvPr/>
        </p:nvSpPr>
        <p:spPr>
          <a:xfrm>
            <a:off x="372749" y="4314627"/>
            <a:ext cx="1710981" cy="646331"/>
          </a:xfrm>
          <a:prstGeom prst="rect">
            <a:avLst/>
          </a:prstGeom>
          <a:noFill/>
        </p:spPr>
        <p:txBody>
          <a:bodyPr wrap="none" rtlCol="0">
            <a:spAutoFit/>
          </a:bodyPr>
          <a:lstStyle/>
          <a:p>
            <a:pPr algn="ctr"/>
            <a:r>
              <a:rPr lang="en-US" dirty="0"/>
              <a:t>More Grammar-</a:t>
            </a:r>
          </a:p>
          <a:p>
            <a:pPr algn="ctr"/>
            <a:r>
              <a:rPr lang="en-US" dirty="0"/>
              <a:t>Translation</a:t>
            </a:r>
          </a:p>
        </p:txBody>
      </p:sp>
      <p:sp>
        <p:nvSpPr>
          <p:cNvPr id="14" name="TextBox 13">
            <a:extLst>
              <a:ext uri="{FF2B5EF4-FFF2-40B4-BE49-F238E27FC236}">
                <a16:creationId xmlns:a16="http://schemas.microsoft.com/office/drawing/2014/main" id="{EEF8E5F7-44C8-4B77-AFE5-585208B883A2}"/>
              </a:ext>
            </a:extLst>
          </p:cNvPr>
          <p:cNvSpPr txBox="1"/>
          <p:nvPr/>
        </p:nvSpPr>
        <p:spPr>
          <a:xfrm>
            <a:off x="550280" y="5050056"/>
            <a:ext cx="1512723" cy="646331"/>
          </a:xfrm>
          <a:prstGeom prst="rect">
            <a:avLst/>
          </a:prstGeom>
          <a:noFill/>
        </p:spPr>
        <p:txBody>
          <a:bodyPr wrap="none" rtlCol="0">
            <a:spAutoFit/>
          </a:bodyPr>
          <a:lstStyle/>
          <a:p>
            <a:pPr algn="ctr"/>
            <a:r>
              <a:rPr lang="en-US" dirty="0"/>
              <a:t>The Coleman </a:t>
            </a:r>
            <a:br>
              <a:rPr lang="en-US" dirty="0"/>
            </a:br>
            <a:r>
              <a:rPr lang="en-US" dirty="0"/>
              <a:t>Report &amp; ALM</a:t>
            </a:r>
          </a:p>
        </p:txBody>
      </p:sp>
      <p:sp>
        <p:nvSpPr>
          <p:cNvPr id="15" name="TextBox 14">
            <a:extLst>
              <a:ext uri="{FF2B5EF4-FFF2-40B4-BE49-F238E27FC236}">
                <a16:creationId xmlns:a16="http://schemas.microsoft.com/office/drawing/2014/main" id="{0F22D16E-3E3E-462B-B194-2B4BCCFDD242}"/>
              </a:ext>
            </a:extLst>
          </p:cNvPr>
          <p:cNvSpPr txBox="1"/>
          <p:nvPr/>
        </p:nvSpPr>
        <p:spPr>
          <a:xfrm>
            <a:off x="6984110" y="4314627"/>
            <a:ext cx="1295034" cy="646331"/>
          </a:xfrm>
          <a:prstGeom prst="rect">
            <a:avLst/>
          </a:prstGeom>
          <a:noFill/>
        </p:spPr>
        <p:txBody>
          <a:bodyPr wrap="none" rtlCol="0">
            <a:spAutoFit/>
          </a:bodyPr>
          <a:lstStyle/>
          <a:p>
            <a:pPr algn="ctr"/>
            <a:r>
              <a:rPr lang="en-US" dirty="0"/>
              <a:t>Natural </a:t>
            </a:r>
          </a:p>
          <a:p>
            <a:pPr algn="ctr"/>
            <a:r>
              <a:rPr lang="en-US" dirty="0"/>
              <a:t>Approaches</a:t>
            </a:r>
          </a:p>
        </p:txBody>
      </p:sp>
    </p:spTree>
    <p:extLst>
      <p:ext uri="{BB962C8B-B14F-4D97-AF65-F5344CB8AC3E}">
        <p14:creationId xmlns:p14="http://schemas.microsoft.com/office/powerpoint/2010/main" val="2908914394"/>
      </p:ext>
    </p:extLst>
  </p:cSld>
  <p:clrMapOvr>
    <a:masterClrMapping/>
  </p:clrMapOvr>
  <p:transition spd="med"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8" presetClass="emph" presetSubtype="0" autoRev="1" fill="hold" nodeType="afterEffect">
                                  <p:stCondLst>
                                    <p:cond delay="500"/>
                                  </p:stCondLst>
                                  <p:childTnLst>
                                    <p:animRot by="2700000">
                                      <p:cBhvr>
                                        <p:cTn id="10" dur="2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2181E61-D6BE-446F-9A54-9C3601B397F7}"/>
              </a:ext>
            </a:extLst>
          </p:cNvPr>
          <p:cNvPicPr>
            <a:picLocks noChangeAspect="1"/>
          </p:cNvPicPr>
          <p:nvPr/>
        </p:nvPicPr>
        <p:blipFill>
          <a:blip r:embed="rId2"/>
          <a:stretch>
            <a:fillRect/>
          </a:stretch>
        </p:blipFill>
        <p:spPr>
          <a:xfrm>
            <a:off x="4205287" y="205798"/>
            <a:ext cx="733425" cy="6076950"/>
          </a:xfrm>
          <a:prstGeom prst="rect">
            <a:avLst/>
          </a:prstGeom>
        </p:spPr>
      </p:pic>
      <p:sp>
        <p:nvSpPr>
          <p:cNvPr id="3" name="Title 1">
            <a:extLst>
              <a:ext uri="{FF2B5EF4-FFF2-40B4-BE49-F238E27FC236}">
                <a16:creationId xmlns:a16="http://schemas.microsoft.com/office/drawing/2014/main" id="{E21FF596-749D-4F12-81A0-EA648C8B21F1}"/>
              </a:ext>
            </a:extLst>
          </p:cNvPr>
          <p:cNvSpPr>
            <a:spLocks noGrp="1"/>
          </p:cNvSpPr>
          <p:nvPr>
            <p:ph type="title"/>
          </p:nvPr>
        </p:nvSpPr>
        <p:spPr>
          <a:xfrm>
            <a:off x="822960" y="286604"/>
            <a:ext cx="7543800" cy="794051"/>
          </a:xfrm>
        </p:spPr>
        <p:txBody>
          <a:bodyPr/>
          <a:lstStyle/>
          <a:p>
            <a:r>
              <a:rPr lang="en-US" b="1" dirty="0">
                <a:solidFill>
                  <a:srgbClr val="0000FF"/>
                </a:solidFill>
              </a:rPr>
              <a:t>Can we learn from history?</a:t>
            </a:r>
          </a:p>
        </p:txBody>
      </p:sp>
      <p:sp>
        <p:nvSpPr>
          <p:cNvPr id="4" name="Content Placeholder 2">
            <a:extLst>
              <a:ext uri="{FF2B5EF4-FFF2-40B4-BE49-F238E27FC236}">
                <a16:creationId xmlns:a16="http://schemas.microsoft.com/office/drawing/2014/main" id="{32D15358-5CBC-4B49-9346-A4A421431032}"/>
              </a:ext>
            </a:extLst>
          </p:cNvPr>
          <p:cNvSpPr>
            <a:spLocks noGrp="1"/>
          </p:cNvSpPr>
          <p:nvPr>
            <p:ph idx="1"/>
          </p:nvPr>
        </p:nvSpPr>
        <p:spPr>
          <a:xfrm>
            <a:off x="800099" y="1237673"/>
            <a:ext cx="7543801" cy="1717963"/>
          </a:xfrm>
        </p:spPr>
        <p:txBody>
          <a:bodyPr>
            <a:noAutofit/>
          </a:bodyPr>
          <a:lstStyle/>
          <a:p>
            <a:r>
              <a:rPr lang="en-US" sz="2800" dirty="0"/>
              <a:t>Are there any signs that the pendulum will swing back again?</a:t>
            </a:r>
          </a:p>
        </p:txBody>
      </p:sp>
      <p:sp>
        <p:nvSpPr>
          <p:cNvPr id="5" name="TextBox 4">
            <a:extLst>
              <a:ext uri="{FF2B5EF4-FFF2-40B4-BE49-F238E27FC236}">
                <a16:creationId xmlns:a16="http://schemas.microsoft.com/office/drawing/2014/main" id="{4C38F4F5-3EFA-4825-A995-159EE587B163}"/>
              </a:ext>
            </a:extLst>
          </p:cNvPr>
          <p:cNvSpPr txBox="1"/>
          <p:nvPr/>
        </p:nvSpPr>
        <p:spPr>
          <a:xfrm>
            <a:off x="620701" y="3579198"/>
            <a:ext cx="1215076" cy="646331"/>
          </a:xfrm>
          <a:prstGeom prst="rect">
            <a:avLst/>
          </a:prstGeom>
          <a:noFill/>
        </p:spPr>
        <p:txBody>
          <a:bodyPr wrap="none" rtlCol="0">
            <a:spAutoFit/>
          </a:bodyPr>
          <a:lstStyle/>
          <a:p>
            <a:pPr algn="ctr"/>
            <a:r>
              <a:rPr lang="en-US" dirty="0"/>
              <a:t>Grammar-</a:t>
            </a:r>
          </a:p>
          <a:p>
            <a:pPr algn="ctr"/>
            <a:r>
              <a:rPr lang="en-US" dirty="0"/>
              <a:t>Translation</a:t>
            </a:r>
          </a:p>
        </p:txBody>
      </p:sp>
      <p:sp>
        <p:nvSpPr>
          <p:cNvPr id="6" name="TextBox 5">
            <a:extLst>
              <a:ext uri="{FF2B5EF4-FFF2-40B4-BE49-F238E27FC236}">
                <a16:creationId xmlns:a16="http://schemas.microsoft.com/office/drawing/2014/main" id="{0F17F461-FBB2-4B38-BC74-BB9A33CCDC4F}"/>
              </a:ext>
            </a:extLst>
          </p:cNvPr>
          <p:cNvSpPr txBox="1"/>
          <p:nvPr/>
        </p:nvSpPr>
        <p:spPr>
          <a:xfrm>
            <a:off x="6726506" y="3579199"/>
            <a:ext cx="1948803" cy="646331"/>
          </a:xfrm>
          <a:prstGeom prst="rect">
            <a:avLst/>
          </a:prstGeom>
          <a:noFill/>
        </p:spPr>
        <p:txBody>
          <a:bodyPr wrap="none" rtlCol="0">
            <a:spAutoFit/>
          </a:bodyPr>
          <a:lstStyle/>
          <a:p>
            <a:pPr algn="ctr"/>
            <a:r>
              <a:rPr lang="en-US" dirty="0"/>
              <a:t>Guarino de Verona</a:t>
            </a:r>
          </a:p>
          <a:p>
            <a:pPr algn="ctr"/>
            <a:r>
              <a:rPr lang="en-US" dirty="0"/>
              <a:t>&amp; Comenius</a:t>
            </a:r>
          </a:p>
        </p:txBody>
      </p:sp>
      <p:sp>
        <p:nvSpPr>
          <p:cNvPr id="7" name="TextBox 6">
            <a:extLst>
              <a:ext uri="{FF2B5EF4-FFF2-40B4-BE49-F238E27FC236}">
                <a16:creationId xmlns:a16="http://schemas.microsoft.com/office/drawing/2014/main" id="{67A1FDB2-AAFD-4E74-A0C3-7EDAB1B3E4E2}"/>
              </a:ext>
            </a:extLst>
          </p:cNvPr>
          <p:cNvSpPr txBox="1"/>
          <p:nvPr/>
        </p:nvSpPr>
        <p:spPr>
          <a:xfrm>
            <a:off x="6838459" y="5050056"/>
            <a:ext cx="1670136" cy="646331"/>
          </a:xfrm>
          <a:prstGeom prst="rect">
            <a:avLst/>
          </a:prstGeom>
          <a:noFill/>
        </p:spPr>
        <p:txBody>
          <a:bodyPr wrap="none" rtlCol="0">
            <a:spAutoFit/>
          </a:bodyPr>
          <a:lstStyle/>
          <a:p>
            <a:pPr algn="ctr"/>
            <a:r>
              <a:rPr lang="en-US" dirty="0"/>
              <a:t>The Proficiency </a:t>
            </a:r>
            <a:br>
              <a:rPr lang="en-US" dirty="0"/>
            </a:br>
            <a:r>
              <a:rPr lang="en-US" dirty="0"/>
              <a:t>Movement</a:t>
            </a:r>
          </a:p>
        </p:txBody>
      </p:sp>
      <p:sp>
        <p:nvSpPr>
          <p:cNvPr id="8" name="TextBox 7">
            <a:extLst>
              <a:ext uri="{FF2B5EF4-FFF2-40B4-BE49-F238E27FC236}">
                <a16:creationId xmlns:a16="http://schemas.microsoft.com/office/drawing/2014/main" id="{B3F879A9-291A-4D9D-9D08-FE8376755498}"/>
              </a:ext>
            </a:extLst>
          </p:cNvPr>
          <p:cNvSpPr txBox="1"/>
          <p:nvPr/>
        </p:nvSpPr>
        <p:spPr>
          <a:xfrm>
            <a:off x="372749" y="4314627"/>
            <a:ext cx="1710981" cy="646331"/>
          </a:xfrm>
          <a:prstGeom prst="rect">
            <a:avLst/>
          </a:prstGeom>
          <a:noFill/>
        </p:spPr>
        <p:txBody>
          <a:bodyPr wrap="none" rtlCol="0">
            <a:spAutoFit/>
          </a:bodyPr>
          <a:lstStyle/>
          <a:p>
            <a:pPr algn="ctr"/>
            <a:r>
              <a:rPr lang="en-US" dirty="0"/>
              <a:t>More Grammar-</a:t>
            </a:r>
          </a:p>
          <a:p>
            <a:pPr algn="ctr"/>
            <a:r>
              <a:rPr lang="en-US" dirty="0"/>
              <a:t>Translation</a:t>
            </a:r>
          </a:p>
        </p:txBody>
      </p:sp>
      <p:sp>
        <p:nvSpPr>
          <p:cNvPr id="14" name="TextBox 13">
            <a:extLst>
              <a:ext uri="{FF2B5EF4-FFF2-40B4-BE49-F238E27FC236}">
                <a16:creationId xmlns:a16="http://schemas.microsoft.com/office/drawing/2014/main" id="{EEF8E5F7-44C8-4B77-AFE5-585208B883A2}"/>
              </a:ext>
            </a:extLst>
          </p:cNvPr>
          <p:cNvSpPr txBox="1"/>
          <p:nvPr/>
        </p:nvSpPr>
        <p:spPr>
          <a:xfrm>
            <a:off x="550280" y="5050056"/>
            <a:ext cx="1512723" cy="646331"/>
          </a:xfrm>
          <a:prstGeom prst="rect">
            <a:avLst/>
          </a:prstGeom>
          <a:noFill/>
        </p:spPr>
        <p:txBody>
          <a:bodyPr wrap="none" rtlCol="0">
            <a:spAutoFit/>
          </a:bodyPr>
          <a:lstStyle/>
          <a:p>
            <a:pPr algn="ctr"/>
            <a:r>
              <a:rPr lang="en-US" dirty="0"/>
              <a:t>The Coleman </a:t>
            </a:r>
            <a:br>
              <a:rPr lang="en-US" dirty="0"/>
            </a:br>
            <a:r>
              <a:rPr lang="en-US" dirty="0"/>
              <a:t>Report &amp; ALM</a:t>
            </a:r>
          </a:p>
        </p:txBody>
      </p:sp>
      <p:sp>
        <p:nvSpPr>
          <p:cNvPr id="15" name="TextBox 14">
            <a:extLst>
              <a:ext uri="{FF2B5EF4-FFF2-40B4-BE49-F238E27FC236}">
                <a16:creationId xmlns:a16="http://schemas.microsoft.com/office/drawing/2014/main" id="{0F22D16E-3E3E-462B-B194-2B4BCCFDD242}"/>
              </a:ext>
            </a:extLst>
          </p:cNvPr>
          <p:cNvSpPr txBox="1"/>
          <p:nvPr/>
        </p:nvSpPr>
        <p:spPr>
          <a:xfrm>
            <a:off x="6984110" y="4314627"/>
            <a:ext cx="1295034" cy="646331"/>
          </a:xfrm>
          <a:prstGeom prst="rect">
            <a:avLst/>
          </a:prstGeom>
          <a:noFill/>
        </p:spPr>
        <p:txBody>
          <a:bodyPr wrap="none" rtlCol="0">
            <a:spAutoFit/>
          </a:bodyPr>
          <a:lstStyle/>
          <a:p>
            <a:pPr algn="ctr"/>
            <a:r>
              <a:rPr lang="en-US" dirty="0"/>
              <a:t>Natural </a:t>
            </a:r>
          </a:p>
          <a:p>
            <a:pPr algn="ctr"/>
            <a:r>
              <a:rPr lang="en-US" dirty="0"/>
              <a:t>Approaches</a:t>
            </a:r>
          </a:p>
        </p:txBody>
      </p:sp>
    </p:spTree>
    <p:extLst>
      <p:ext uri="{BB962C8B-B14F-4D97-AF65-F5344CB8AC3E}">
        <p14:creationId xmlns:p14="http://schemas.microsoft.com/office/powerpoint/2010/main" val="997917747"/>
      </p:ext>
    </p:extLst>
  </p:cSld>
  <p:clrMapOvr>
    <a:masterClrMapping/>
  </p:clrMapOvr>
  <p:transition spd="med"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8" presetClass="emph" presetSubtype="0" autoRev="1" fill="hold" nodeType="afterEffect">
                                  <p:stCondLst>
                                    <p:cond delay="500"/>
                                  </p:stCondLst>
                                  <p:childTnLst>
                                    <p:animRot by="-2700000">
                                      <p:cBhvr>
                                        <p:cTn id="11" dur="2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2181E61-D6BE-446F-9A54-9C3601B397F7}"/>
              </a:ext>
            </a:extLst>
          </p:cNvPr>
          <p:cNvPicPr>
            <a:picLocks noChangeAspect="1"/>
          </p:cNvPicPr>
          <p:nvPr/>
        </p:nvPicPr>
        <p:blipFill>
          <a:blip r:embed="rId2"/>
          <a:stretch>
            <a:fillRect/>
          </a:stretch>
        </p:blipFill>
        <p:spPr>
          <a:xfrm>
            <a:off x="4205287" y="205798"/>
            <a:ext cx="733425" cy="6076950"/>
          </a:xfrm>
          <a:prstGeom prst="rect">
            <a:avLst/>
          </a:prstGeom>
        </p:spPr>
      </p:pic>
      <p:sp>
        <p:nvSpPr>
          <p:cNvPr id="5" name="TextBox 4">
            <a:extLst>
              <a:ext uri="{FF2B5EF4-FFF2-40B4-BE49-F238E27FC236}">
                <a16:creationId xmlns:a16="http://schemas.microsoft.com/office/drawing/2014/main" id="{4C38F4F5-3EFA-4825-A995-159EE587B163}"/>
              </a:ext>
            </a:extLst>
          </p:cNvPr>
          <p:cNvSpPr txBox="1"/>
          <p:nvPr/>
        </p:nvSpPr>
        <p:spPr>
          <a:xfrm>
            <a:off x="620701" y="3579198"/>
            <a:ext cx="1215076" cy="646331"/>
          </a:xfrm>
          <a:prstGeom prst="rect">
            <a:avLst/>
          </a:prstGeom>
          <a:noFill/>
        </p:spPr>
        <p:txBody>
          <a:bodyPr wrap="none" rtlCol="0">
            <a:spAutoFit/>
          </a:bodyPr>
          <a:lstStyle/>
          <a:p>
            <a:pPr algn="ctr"/>
            <a:r>
              <a:rPr lang="en-US" dirty="0"/>
              <a:t>Grammar-</a:t>
            </a:r>
          </a:p>
          <a:p>
            <a:pPr algn="ctr"/>
            <a:r>
              <a:rPr lang="en-US" dirty="0"/>
              <a:t>Translation</a:t>
            </a:r>
          </a:p>
        </p:txBody>
      </p:sp>
      <p:sp>
        <p:nvSpPr>
          <p:cNvPr id="6" name="TextBox 5">
            <a:extLst>
              <a:ext uri="{FF2B5EF4-FFF2-40B4-BE49-F238E27FC236}">
                <a16:creationId xmlns:a16="http://schemas.microsoft.com/office/drawing/2014/main" id="{0F17F461-FBB2-4B38-BC74-BB9A33CCDC4F}"/>
              </a:ext>
            </a:extLst>
          </p:cNvPr>
          <p:cNvSpPr txBox="1"/>
          <p:nvPr/>
        </p:nvSpPr>
        <p:spPr>
          <a:xfrm>
            <a:off x="6726506" y="3579199"/>
            <a:ext cx="1948803" cy="646331"/>
          </a:xfrm>
          <a:prstGeom prst="rect">
            <a:avLst/>
          </a:prstGeom>
          <a:noFill/>
        </p:spPr>
        <p:txBody>
          <a:bodyPr wrap="none" rtlCol="0">
            <a:spAutoFit/>
          </a:bodyPr>
          <a:lstStyle/>
          <a:p>
            <a:pPr algn="ctr"/>
            <a:r>
              <a:rPr lang="en-US" dirty="0"/>
              <a:t>Guarino de Verona</a:t>
            </a:r>
          </a:p>
          <a:p>
            <a:pPr algn="ctr"/>
            <a:r>
              <a:rPr lang="en-US" dirty="0"/>
              <a:t>&amp; Comenius</a:t>
            </a:r>
          </a:p>
        </p:txBody>
      </p:sp>
      <p:sp>
        <p:nvSpPr>
          <p:cNvPr id="7" name="TextBox 6">
            <a:extLst>
              <a:ext uri="{FF2B5EF4-FFF2-40B4-BE49-F238E27FC236}">
                <a16:creationId xmlns:a16="http://schemas.microsoft.com/office/drawing/2014/main" id="{67A1FDB2-AAFD-4E74-A0C3-7EDAB1B3E4E2}"/>
              </a:ext>
            </a:extLst>
          </p:cNvPr>
          <p:cNvSpPr txBox="1"/>
          <p:nvPr/>
        </p:nvSpPr>
        <p:spPr>
          <a:xfrm>
            <a:off x="6838459" y="5050056"/>
            <a:ext cx="1670136" cy="646331"/>
          </a:xfrm>
          <a:prstGeom prst="rect">
            <a:avLst/>
          </a:prstGeom>
          <a:noFill/>
        </p:spPr>
        <p:txBody>
          <a:bodyPr wrap="none" rtlCol="0">
            <a:spAutoFit/>
          </a:bodyPr>
          <a:lstStyle/>
          <a:p>
            <a:pPr algn="ctr"/>
            <a:r>
              <a:rPr lang="en-US" dirty="0"/>
              <a:t>The Proficiency </a:t>
            </a:r>
            <a:br>
              <a:rPr lang="en-US" dirty="0"/>
            </a:br>
            <a:r>
              <a:rPr lang="en-US" dirty="0"/>
              <a:t>Movement</a:t>
            </a:r>
          </a:p>
        </p:txBody>
      </p:sp>
      <p:sp>
        <p:nvSpPr>
          <p:cNvPr id="8" name="TextBox 7">
            <a:extLst>
              <a:ext uri="{FF2B5EF4-FFF2-40B4-BE49-F238E27FC236}">
                <a16:creationId xmlns:a16="http://schemas.microsoft.com/office/drawing/2014/main" id="{B3F879A9-291A-4D9D-9D08-FE8376755498}"/>
              </a:ext>
            </a:extLst>
          </p:cNvPr>
          <p:cNvSpPr txBox="1"/>
          <p:nvPr/>
        </p:nvSpPr>
        <p:spPr>
          <a:xfrm>
            <a:off x="372749" y="4314627"/>
            <a:ext cx="1710981" cy="646331"/>
          </a:xfrm>
          <a:prstGeom prst="rect">
            <a:avLst/>
          </a:prstGeom>
          <a:noFill/>
        </p:spPr>
        <p:txBody>
          <a:bodyPr wrap="none" rtlCol="0">
            <a:spAutoFit/>
          </a:bodyPr>
          <a:lstStyle/>
          <a:p>
            <a:pPr algn="ctr"/>
            <a:r>
              <a:rPr lang="en-US" dirty="0"/>
              <a:t>More Grammar-</a:t>
            </a:r>
          </a:p>
          <a:p>
            <a:pPr algn="ctr"/>
            <a:r>
              <a:rPr lang="en-US" dirty="0"/>
              <a:t>Translation</a:t>
            </a:r>
          </a:p>
        </p:txBody>
      </p:sp>
      <p:sp>
        <p:nvSpPr>
          <p:cNvPr id="14" name="TextBox 13">
            <a:extLst>
              <a:ext uri="{FF2B5EF4-FFF2-40B4-BE49-F238E27FC236}">
                <a16:creationId xmlns:a16="http://schemas.microsoft.com/office/drawing/2014/main" id="{EEF8E5F7-44C8-4B77-AFE5-585208B883A2}"/>
              </a:ext>
            </a:extLst>
          </p:cNvPr>
          <p:cNvSpPr txBox="1"/>
          <p:nvPr/>
        </p:nvSpPr>
        <p:spPr>
          <a:xfrm>
            <a:off x="550280" y="5050056"/>
            <a:ext cx="1512723" cy="646331"/>
          </a:xfrm>
          <a:prstGeom prst="rect">
            <a:avLst/>
          </a:prstGeom>
          <a:noFill/>
        </p:spPr>
        <p:txBody>
          <a:bodyPr wrap="none" rtlCol="0">
            <a:spAutoFit/>
          </a:bodyPr>
          <a:lstStyle/>
          <a:p>
            <a:pPr algn="ctr"/>
            <a:r>
              <a:rPr lang="en-US" dirty="0"/>
              <a:t>The Coleman </a:t>
            </a:r>
            <a:br>
              <a:rPr lang="en-US" dirty="0"/>
            </a:br>
            <a:r>
              <a:rPr lang="en-US" dirty="0"/>
              <a:t>Report &amp; ALM</a:t>
            </a:r>
          </a:p>
        </p:txBody>
      </p:sp>
      <p:sp>
        <p:nvSpPr>
          <p:cNvPr id="15" name="TextBox 14">
            <a:extLst>
              <a:ext uri="{FF2B5EF4-FFF2-40B4-BE49-F238E27FC236}">
                <a16:creationId xmlns:a16="http://schemas.microsoft.com/office/drawing/2014/main" id="{0F22D16E-3E3E-462B-B194-2B4BCCFDD242}"/>
              </a:ext>
            </a:extLst>
          </p:cNvPr>
          <p:cNvSpPr txBox="1"/>
          <p:nvPr/>
        </p:nvSpPr>
        <p:spPr>
          <a:xfrm>
            <a:off x="6984110" y="4314627"/>
            <a:ext cx="1295034" cy="646331"/>
          </a:xfrm>
          <a:prstGeom prst="rect">
            <a:avLst/>
          </a:prstGeom>
          <a:noFill/>
        </p:spPr>
        <p:txBody>
          <a:bodyPr wrap="none" rtlCol="0">
            <a:spAutoFit/>
          </a:bodyPr>
          <a:lstStyle/>
          <a:p>
            <a:pPr algn="ctr"/>
            <a:r>
              <a:rPr lang="en-US" dirty="0"/>
              <a:t>Natural </a:t>
            </a:r>
          </a:p>
          <a:p>
            <a:pPr algn="ctr"/>
            <a:r>
              <a:rPr lang="en-US" dirty="0"/>
              <a:t>Approaches</a:t>
            </a:r>
          </a:p>
        </p:txBody>
      </p:sp>
      <p:sp>
        <p:nvSpPr>
          <p:cNvPr id="11" name="TextBox 10">
            <a:extLst>
              <a:ext uri="{FF2B5EF4-FFF2-40B4-BE49-F238E27FC236}">
                <a16:creationId xmlns:a16="http://schemas.microsoft.com/office/drawing/2014/main" id="{E8FE679C-58F8-4DBF-8985-EC002EC20CA5}"/>
              </a:ext>
            </a:extLst>
          </p:cNvPr>
          <p:cNvSpPr txBox="1"/>
          <p:nvPr/>
        </p:nvSpPr>
        <p:spPr>
          <a:xfrm>
            <a:off x="550280" y="5913416"/>
            <a:ext cx="1539204" cy="369332"/>
          </a:xfrm>
          <a:prstGeom prst="rect">
            <a:avLst/>
          </a:prstGeom>
          <a:noFill/>
        </p:spPr>
        <p:txBody>
          <a:bodyPr wrap="none" rtlCol="0">
            <a:spAutoFit/>
          </a:bodyPr>
          <a:lstStyle/>
          <a:p>
            <a:pPr algn="ctr"/>
            <a:r>
              <a:rPr lang="en-US" dirty="0">
                <a:solidFill>
                  <a:srgbClr val="0000FF"/>
                </a:solidFill>
              </a:rPr>
              <a:t>THE FUTURE!?</a:t>
            </a:r>
          </a:p>
        </p:txBody>
      </p:sp>
      <p:sp>
        <p:nvSpPr>
          <p:cNvPr id="16" name="Title 1">
            <a:extLst>
              <a:ext uri="{FF2B5EF4-FFF2-40B4-BE49-F238E27FC236}">
                <a16:creationId xmlns:a16="http://schemas.microsoft.com/office/drawing/2014/main" id="{D3E6A4E8-0260-4904-BECF-4B453218A5F4}"/>
              </a:ext>
            </a:extLst>
          </p:cNvPr>
          <p:cNvSpPr txBox="1">
            <a:spLocks/>
          </p:cNvSpPr>
          <p:nvPr/>
        </p:nvSpPr>
        <p:spPr>
          <a:xfrm>
            <a:off x="822960" y="286604"/>
            <a:ext cx="7543800" cy="794051"/>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solidFill>
                <a:latin typeface="+mj-lt"/>
                <a:ea typeface="+mj-ea"/>
                <a:cs typeface="+mj-cs"/>
              </a:defRPr>
            </a:lvl1pPr>
          </a:lstStyle>
          <a:p>
            <a:r>
              <a:rPr lang="en-US" b="1" dirty="0">
                <a:solidFill>
                  <a:srgbClr val="0000FF"/>
                </a:solidFill>
              </a:rPr>
              <a:t>Can we learn from history?</a:t>
            </a:r>
          </a:p>
        </p:txBody>
      </p:sp>
      <p:sp>
        <p:nvSpPr>
          <p:cNvPr id="17" name="Content Placeholder 2">
            <a:extLst>
              <a:ext uri="{FF2B5EF4-FFF2-40B4-BE49-F238E27FC236}">
                <a16:creationId xmlns:a16="http://schemas.microsoft.com/office/drawing/2014/main" id="{AA91A1A3-9F39-4154-B790-7C9C4E53AC29}"/>
              </a:ext>
            </a:extLst>
          </p:cNvPr>
          <p:cNvSpPr txBox="1">
            <a:spLocks/>
          </p:cNvSpPr>
          <p:nvPr/>
        </p:nvSpPr>
        <p:spPr>
          <a:xfrm>
            <a:off x="800099" y="1237673"/>
            <a:ext cx="7543801" cy="1717963"/>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ysClr val="windowText" lastClr="000000"/>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ysClr val="windowText" lastClr="000000"/>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ysClr val="windowText" lastClr="000000"/>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ysClr val="windowText" lastClr="000000"/>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ysClr val="windowText" lastClr="00000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800"/>
              <a:t>Are there any signs that the pendulum will swing back again?</a:t>
            </a:r>
            <a:endParaRPr lang="en-US" sz="2800" dirty="0"/>
          </a:p>
        </p:txBody>
      </p:sp>
    </p:spTree>
    <p:extLst>
      <p:ext uri="{BB962C8B-B14F-4D97-AF65-F5344CB8AC3E}">
        <p14:creationId xmlns:p14="http://schemas.microsoft.com/office/powerpoint/2010/main" val="2156655143"/>
      </p:ext>
    </p:extLst>
  </p:cSld>
  <p:clrMapOvr>
    <a:masterClrMapping/>
  </p:clrMapOvr>
  <p:transition spd="med"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8" presetClass="emph" presetSubtype="0" autoRev="1" fill="hold" nodeType="afterEffect">
                                  <p:stCondLst>
                                    <p:cond delay="500"/>
                                  </p:stCondLst>
                                  <p:childTnLst>
                                    <p:animRot by="2700000">
                                      <p:cBhvr>
                                        <p:cTn id="11" dur="2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ADC05-A58D-4F30-BA93-AD7F5961984C}"/>
              </a:ext>
            </a:extLst>
          </p:cNvPr>
          <p:cNvSpPr>
            <a:spLocks noGrp="1"/>
          </p:cNvSpPr>
          <p:nvPr>
            <p:ph type="title"/>
          </p:nvPr>
        </p:nvSpPr>
        <p:spPr/>
        <p:txBody>
          <a:bodyPr/>
          <a:lstStyle/>
          <a:p>
            <a:r>
              <a:rPr lang="en-US" b="1" dirty="0">
                <a:solidFill>
                  <a:srgbClr val="0000FF"/>
                </a:solidFill>
              </a:rPr>
              <a:t>Cracks in the ice. . . </a:t>
            </a:r>
          </a:p>
        </p:txBody>
      </p:sp>
      <p:sp>
        <p:nvSpPr>
          <p:cNvPr id="3" name="Content Placeholder 2">
            <a:extLst>
              <a:ext uri="{FF2B5EF4-FFF2-40B4-BE49-F238E27FC236}">
                <a16:creationId xmlns:a16="http://schemas.microsoft.com/office/drawing/2014/main" id="{2240FD39-1CEA-4810-AE3D-A33CB5AE9EC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865217320"/>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274C1-DEA8-4354-9A30-F6C73A606565}"/>
              </a:ext>
            </a:extLst>
          </p:cNvPr>
          <p:cNvSpPr>
            <a:spLocks noGrp="1"/>
          </p:cNvSpPr>
          <p:nvPr>
            <p:ph type="title"/>
          </p:nvPr>
        </p:nvSpPr>
        <p:spPr>
          <a:xfrm>
            <a:off x="213360" y="263527"/>
            <a:ext cx="7543800" cy="1450757"/>
          </a:xfrm>
        </p:spPr>
        <p:txBody>
          <a:bodyPr/>
          <a:lstStyle/>
          <a:p>
            <a:r>
              <a:rPr lang="en-US" dirty="0"/>
              <a:t>U.S. v European Union</a:t>
            </a:r>
          </a:p>
        </p:txBody>
      </p:sp>
      <p:sp>
        <p:nvSpPr>
          <p:cNvPr id="3" name="Content Placeholder 2">
            <a:extLst>
              <a:ext uri="{FF2B5EF4-FFF2-40B4-BE49-F238E27FC236}">
                <a16:creationId xmlns:a16="http://schemas.microsoft.com/office/drawing/2014/main" id="{E39A3BBD-09A6-4337-9A6B-7D2AA0319B12}"/>
              </a:ext>
            </a:extLst>
          </p:cNvPr>
          <p:cNvSpPr>
            <a:spLocks noGrp="1"/>
          </p:cNvSpPr>
          <p:nvPr>
            <p:ph idx="1"/>
          </p:nvPr>
        </p:nvSpPr>
        <p:spPr>
          <a:xfrm>
            <a:off x="776777" y="2011989"/>
            <a:ext cx="4940531" cy="4023360"/>
          </a:xfrm>
        </p:spPr>
        <p:txBody>
          <a:bodyPr>
            <a:normAutofit/>
          </a:bodyPr>
          <a:lstStyle/>
          <a:p>
            <a:r>
              <a:rPr lang="en-US" sz="2400" dirty="0"/>
              <a:t>In Europe, 92% of primary and secondary students are learning a foreign language.</a:t>
            </a:r>
          </a:p>
          <a:p>
            <a:r>
              <a:rPr lang="en-US" sz="2400" dirty="0"/>
              <a:t>In the united states it’s . . . 20%.</a:t>
            </a:r>
          </a:p>
          <a:p>
            <a:r>
              <a:rPr lang="en-US" sz="2400" dirty="0"/>
              <a:t>Most European countries have national-level mandates for formal language study. Students typically begin a first foreign language between 1</a:t>
            </a:r>
            <a:r>
              <a:rPr lang="en-US" sz="2400" baseline="30000" dirty="0"/>
              <a:t>st</a:t>
            </a:r>
            <a:r>
              <a:rPr lang="en-US" sz="2400" dirty="0"/>
              <a:t> and 3</a:t>
            </a:r>
            <a:r>
              <a:rPr lang="en-US" sz="2400" baseline="30000" dirty="0"/>
              <a:t>rd</a:t>
            </a:r>
            <a:r>
              <a:rPr lang="en-US" sz="2400" dirty="0"/>
              <a:t> grade. </a:t>
            </a:r>
          </a:p>
        </p:txBody>
      </p:sp>
      <p:pic>
        <p:nvPicPr>
          <p:cNvPr id="1026" name="Picture 2" descr="Europe drastically outpaces U.S. in foreign language learning">
            <a:extLst>
              <a:ext uri="{FF2B5EF4-FFF2-40B4-BE49-F238E27FC236}">
                <a16:creationId xmlns:a16="http://schemas.microsoft.com/office/drawing/2014/main" id="{E99D1BF2-FBCA-4162-B34E-8B2C1BF767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632"/>
          <a:stretch/>
        </p:blipFill>
        <p:spPr bwMode="auto">
          <a:xfrm>
            <a:off x="6023698" y="415637"/>
            <a:ext cx="2841625" cy="578596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A102C40-AF88-41EA-97BD-99566241E55D}"/>
              </a:ext>
            </a:extLst>
          </p:cNvPr>
          <p:cNvSpPr txBox="1"/>
          <p:nvPr/>
        </p:nvSpPr>
        <p:spPr>
          <a:xfrm>
            <a:off x="1630838" y="6353713"/>
            <a:ext cx="7672532" cy="523220"/>
          </a:xfrm>
          <a:prstGeom prst="rect">
            <a:avLst/>
          </a:prstGeom>
          <a:noFill/>
        </p:spPr>
        <p:txBody>
          <a:bodyPr wrap="square" rtlCol="0">
            <a:spAutoFit/>
          </a:bodyPr>
          <a:lstStyle/>
          <a:p>
            <a:pPr marL="461963" indent="-461963"/>
            <a:r>
              <a:rPr lang="en-US" sz="1400" dirty="0">
                <a:solidFill>
                  <a:schemeClr val="bg1"/>
                </a:solidFill>
              </a:rPr>
              <a:t>Devlin, K. (2018). Most European students are learning a foreign language in school while Americans lag. </a:t>
            </a:r>
            <a:r>
              <a:rPr lang="en-US" sz="1400" i="1" dirty="0" err="1">
                <a:solidFill>
                  <a:schemeClr val="bg1"/>
                </a:solidFill>
              </a:rPr>
              <a:t>FactTank</a:t>
            </a:r>
            <a:r>
              <a:rPr lang="en-US" sz="1400" i="1" dirty="0">
                <a:solidFill>
                  <a:schemeClr val="bg1"/>
                </a:solidFill>
              </a:rPr>
              <a:t>: News in the Numbers</a:t>
            </a:r>
            <a:r>
              <a:rPr lang="en-US" sz="1400" dirty="0">
                <a:solidFill>
                  <a:schemeClr val="bg1"/>
                </a:solidFill>
              </a:rPr>
              <a:t>. Pew Research Center. [www.pewresearch.org/fact-tank]</a:t>
            </a:r>
          </a:p>
        </p:txBody>
      </p:sp>
    </p:spTree>
    <p:extLst>
      <p:ext uri="{BB962C8B-B14F-4D97-AF65-F5344CB8AC3E}">
        <p14:creationId xmlns:p14="http://schemas.microsoft.com/office/powerpoint/2010/main" val="3189385847"/>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E45F8-48D4-4936-B5E7-0D2EA620B0F7}"/>
              </a:ext>
            </a:extLst>
          </p:cNvPr>
          <p:cNvSpPr>
            <a:spLocks noGrp="1"/>
          </p:cNvSpPr>
          <p:nvPr>
            <p:ph type="title"/>
          </p:nvPr>
        </p:nvSpPr>
        <p:spPr>
          <a:xfrm>
            <a:off x="800100" y="358220"/>
            <a:ext cx="7543800" cy="1793922"/>
          </a:xfrm>
        </p:spPr>
        <p:txBody>
          <a:bodyPr>
            <a:normAutofit/>
          </a:bodyPr>
          <a:lstStyle/>
          <a:p>
            <a:pPr algn="ctr"/>
            <a:r>
              <a:rPr lang="en-US" dirty="0"/>
              <a:t>Colleges cut 651 </a:t>
            </a:r>
            <a:br>
              <a:rPr lang="en-US" dirty="0"/>
            </a:br>
            <a:r>
              <a:rPr lang="en-US" dirty="0"/>
              <a:t>foreign-language programs.</a:t>
            </a:r>
          </a:p>
        </p:txBody>
      </p:sp>
      <p:sp>
        <p:nvSpPr>
          <p:cNvPr id="3" name="Content Placeholder 2">
            <a:extLst>
              <a:ext uri="{FF2B5EF4-FFF2-40B4-BE49-F238E27FC236}">
                <a16:creationId xmlns:a16="http://schemas.microsoft.com/office/drawing/2014/main" id="{59560B3A-40B4-4963-9817-A21BF91C9D39}"/>
              </a:ext>
            </a:extLst>
          </p:cNvPr>
          <p:cNvSpPr>
            <a:spLocks noGrp="1"/>
          </p:cNvSpPr>
          <p:nvPr>
            <p:ph idx="1"/>
          </p:nvPr>
        </p:nvSpPr>
        <p:spPr>
          <a:xfrm>
            <a:off x="822959" y="2667786"/>
            <a:ext cx="7543801" cy="3201308"/>
          </a:xfrm>
        </p:spPr>
        <p:txBody>
          <a:bodyPr>
            <a:noAutofit/>
          </a:bodyPr>
          <a:lstStyle/>
          <a:p>
            <a:r>
              <a:rPr lang="en-US" sz="2400" dirty="0"/>
              <a:t>Higher education, in aggregate, lost just one such program from 2009 to 2013. From 2013 to 2016, it lost 651.</a:t>
            </a:r>
          </a:p>
          <a:p>
            <a:r>
              <a:rPr lang="en-US" sz="2400" dirty="0"/>
              <a:t>The net loss is a "stunning statistic" that may illustrate how extensively colleges designated foreign-language programs for cuts.  "I don't want to call it a trend yet," said Dennis Looney, who directs the MLA’s Association of Departments of Foreign Languages. But "everything has really accelerated."</a:t>
            </a:r>
          </a:p>
        </p:txBody>
      </p:sp>
      <p:sp>
        <p:nvSpPr>
          <p:cNvPr id="4" name="TextBox 3">
            <a:extLst>
              <a:ext uri="{FF2B5EF4-FFF2-40B4-BE49-F238E27FC236}">
                <a16:creationId xmlns:a16="http://schemas.microsoft.com/office/drawing/2014/main" id="{3FBAF887-519A-4A6F-A701-08D4D93DE0C1}"/>
              </a:ext>
            </a:extLst>
          </p:cNvPr>
          <p:cNvSpPr txBox="1"/>
          <p:nvPr/>
        </p:nvSpPr>
        <p:spPr>
          <a:xfrm>
            <a:off x="3544478" y="6353713"/>
            <a:ext cx="5758892" cy="523220"/>
          </a:xfrm>
          <a:prstGeom prst="rect">
            <a:avLst/>
          </a:prstGeom>
          <a:noFill/>
        </p:spPr>
        <p:txBody>
          <a:bodyPr wrap="square" rtlCol="0">
            <a:spAutoFit/>
          </a:bodyPr>
          <a:lstStyle/>
          <a:p>
            <a:pPr marL="461963" indent="-461963"/>
            <a:r>
              <a:rPr lang="en-US" sz="1400" dirty="0">
                <a:solidFill>
                  <a:schemeClr val="bg1"/>
                </a:solidFill>
              </a:rPr>
              <a:t>Johnson, S. (2019). Colleges lose a ‘stunning’ 651 foreign language programs in 3 years. The Chronicle of Higher Education. [www.chronicle.com]</a:t>
            </a:r>
          </a:p>
        </p:txBody>
      </p:sp>
    </p:spTree>
    <p:extLst>
      <p:ext uri="{BB962C8B-B14F-4D97-AF65-F5344CB8AC3E}">
        <p14:creationId xmlns:p14="http://schemas.microsoft.com/office/powerpoint/2010/main" val="1965758659"/>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E45F8-48D4-4936-B5E7-0D2EA620B0F7}"/>
              </a:ext>
            </a:extLst>
          </p:cNvPr>
          <p:cNvSpPr>
            <a:spLocks noGrp="1"/>
          </p:cNvSpPr>
          <p:nvPr>
            <p:ph type="title"/>
          </p:nvPr>
        </p:nvSpPr>
        <p:spPr>
          <a:xfrm>
            <a:off x="800100" y="358219"/>
            <a:ext cx="7543800" cy="2920689"/>
          </a:xfrm>
        </p:spPr>
        <p:txBody>
          <a:bodyPr>
            <a:normAutofit fontScale="90000"/>
          </a:bodyPr>
          <a:lstStyle/>
          <a:p>
            <a:pPr algn="ctr"/>
            <a:r>
              <a:rPr lang="en-US" dirty="0">
                <a:solidFill>
                  <a:srgbClr val="0070C0"/>
                </a:solidFill>
              </a:rPr>
              <a:t>Only 10 states and the District of Columbia make foreign-language learning a high school graduation requirement. </a:t>
            </a:r>
          </a:p>
        </p:txBody>
      </p:sp>
      <p:sp>
        <p:nvSpPr>
          <p:cNvPr id="3" name="Content Placeholder 2">
            <a:extLst>
              <a:ext uri="{FF2B5EF4-FFF2-40B4-BE49-F238E27FC236}">
                <a16:creationId xmlns:a16="http://schemas.microsoft.com/office/drawing/2014/main" id="{59560B3A-40B4-4963-9817-A21BF91C9D39}"/>
              </a:ext>
            </a:extLst>
          </p:cNvPr>
          <p:cNvSpPr>
            <a:spLocks noGrp="1"/>
          </p:cNvSpPr>
          <p:nvPr>
            <p:ph idx="1"/>
          </p:nvPr>
        </p:nvSpPr>
        <p:spPr>
          <a:xfrm>
            <a:off x="822959" y="3579092"/>
            <a:ext cx="7543801" cy="2290001"/>
          </a:xfrm>
        </p:spPr>
        <p:txBody>
          <a:bodyPr>
            <a:noAutofit/>
          </a:bodyPr>
          <a:lstStyle/>
          <a:p>
            <a:pPr marL="90488" indent="593725"/>
            <a:r>
              <a:rPr lang="en-US" sz="2400" dirty="0"/>
              <a:t>The decline in language education could have devastating effects for generations to come. With fewer options for learning a foreign language in school, a sharp decrease in interest is likely to follow.</a:t>
            </a:r>
          </a:p>
        </p:txBody>
      </p:sp>
      <p:sp>
        <p:nvSpPr>
          <p:cNvPr id="4" name="TextBox 3">
            <a:extLst>
              <a:ext uri="{FF2B5EF4-FFF2-40B4-BE49-F238E27FC236}">
                <a16:creationId xmlns:a16="http://schemas.microsoft.com/office/drawing/2014/main" id="{3FBAF887-519A-4A6F-A701-08D4D93DE0C1}"/>
              </a:ext>
            </a:extLst>
          </p:cNvPr>
          <p:cNvSpPr txBox="1"/>
          <p:nvPr/>
        </p:nvSpPr>
        <p:spPr>
          <a:xfrm>
            <a:off x="4572000" y="6353713"/>
            <a:ext cx="4731370" cy="523220"/>
          </a:xfrm>
          <a:prstGeom prst="rect">
            <a:avLst/>
          </a:prstGeom>
          <a:noFill/>
        </p:spPr>
        <p:txBody>
          <a:bodyPr wrap="square" rtlCol="0">
            <a:spAutoFit/>
          </a:bodyPr>
          <a:lstStyle/>
          <a:p>
            <a:pPr marL="461963" indent="-461963"/>
            <a:r>
              <a:rPr lang="en-US" sz="1400" dirty="0">
                <a:solidFill>
                  <a:schemeClr val="bg1"/>
                </a:solidFill>
              </a:rPr>
              <a:t>Engle, J. (2019). How important is knowing a foreign language? The New York Times. [www.nytimes.com]</a:t>
            </a:r>
          </a:p>
        </p:txBody>
      </p:sp>
    </p:spTree>
    <p:extLst>
      <p:ext uri="{BB962C8B-B14F-4D97-AF65-F5344CB8AC3E}">
        <p14:creationId xmlns:p14="http://schemas.microsoft.com/office/powerpoint/2010/main" val="2573390555"/>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E45F8-48D4-4936-B5E7-0D2EA620B0F7}"/>
              </a:ext>
            </a:extLst>
          </p:cNvPr>
          <p:cNvSpPr>
            <a:spLocks noGrp="1"/>
          </p:cNvSpPr>
          <p:nvPr>
            <p:ph type="title"/>
          </p:nvPr>
        </p:nvSpPr>
        <p:spPr>
          <a:xfrm>
            <a:off x="800100" y="358220"/>
            <a:ext cx="7543800" cy="1184254"/>
          </a:xfrm>
        </p:spPr>
        <p:txBody>
          <a:bodyPr>
            <a:normAutofit/>
          </a:bodyPr>
          <a:lstStyle/>
          <a:p>
            <a:pPr algn="ctr"/>
            <a:r>
              <a:rPr lang="en-US" dirty="0">
                <a:solidFill>
                  <a:srgbClr val="0070C0"/>
                </a:solidFill>
              </a:rPr>
              <a:t>Meanwhile. . . </a:t>
            </a:r>
          </a:p>
        </p:txBody>
      </p:sp>
      <p:sp>
        <p:nvSpPr>
          <p:cNvPr id="3" name="Content Placeholder 2">
            <a:extLst>
              <a:ext uri="{FF2B5EF4-FFF2-40B4-BE49-F238E27FC236}">
                <a16:creationId xmlns:a16="http://schemas.microsoft.com/office/drawing/2014/main" id="{59560B3A-40B4-4963-9817-A21BF91C9D39}"/>
              </a:ext>
            </a:extLst>
          </p:cNvPr>
          <p:cNvSpPr>
            <a:spLocks noGrp="1"/>
          </p:cNvSpPr>
          <p:nvPr>
            <p:ph idx="1"/>
          </p:nvPr>
        </p:nvSpPr>
        <p:spPr>
          <a:xfrm>
            <a:off x="822960" y="2101274"/>
            <a:ext cx="7543801" cy="3505199"/>
          </a:xfrm>
        </p:spPr>
        <p:txBody>
          <a:bodyPr>
            <a:noAutofit/>
          </a:bodyPr>
          <a:lstStyle/>
          <a:p>
            <a:pPr marL="90488" indent="593725"/>
            <a:r>
              <a:rPr lang="en-US" sz="2400" dirty="0"/>
              <a:t>Foreign language learning apps like </a:t>
            </a:r>
            <a:r>
              <a:rPr lang="en-US" sz="2400" b="1" dirty="0">
                <a:solidFill>
                  <a:srgbClr val="0000FF"/>
                </a:solidFill>
              </a:rPr>
              <a:t>Rosetta Stone</a:t>
            </a:r>
            <a:r>
              <a:rPr lang="en-US" sz="2400" dirty="0"/>
              <a:t>, </a:t>
            </a:r>
            <a:r>
              <a:rPr lang="en-US" sz="2400" b="1" dirty="0" err="1">
                <a:solidFill>
                  <a:srgbClr val="0000FF"/>
                </a:solidFill>
              </a:rPr>
              <a:t>Babbel</a:t>
            </a:r>
            <a:r>
              <a:rPr lang="en-US" sz="2400" dirty="0"/>
              <a:t> and </a:t>
            </a:r>
            <a:r>
              <a:rPr lang="en-US" sz="2400" b="1" dirty="0">
                <a:solidFill>
                  <a:srgbClr val="0000FF"/>
                </a:solidFill>
              </a:rPr>
              <a:t>Duolingo</a:t>
            </a:r>
            <a:r>
              <a:rPr lang="en-US" sz="2400" dirty="0"/>
              <a:t> have steadily gained popularity during the same time.</a:t>
            </a:r>
          </a:p>
          <a:p>
            <a:pPr marL="90488" indent="593725"/>
            <a:r>
              <a:rPr lang="en-US" sz="2400" dirty="0"/>
              <a:t>While Duolingo has amassed a base of almost 30 million monthly users according to its reported figures, its competitor Rosetta Stone expects to add more than 100,000 subscribers in 2019, a 24% increase from the previous year, according to its 2019 second-quarter earnings report.</a:t>
            </a:r>
          </a:p>
        </p:txBody>
      </p:sp>
      <p:sp>
        <p:nvSpPr>
          <p:cNvPr id="4" name="TextBox 3">
            <a:extLst>
              <a:ext uri="{FF2B5EF4-FFF2-40B4-BE49-F238E27FC236}">
                <a16:creationId xmlns:a16="http://schemas.microsoft.com/office/drawing/2014/main" id="{3FBAF887-519A-4A6F-A701-08D4D93DE0C1}"/>
              </a:ext>
            </a:extLst>
          </p:cNvPr>
          <p:cNvSpPr txBox="1"/>
          <p:nvPr/>
        </p:nvSpPr>
        <p:spPr>
          <a:xfrm>
            <a:off x="3796145" y="6353713"/>
            <a:ext cx="5507225" cy="523220"/>
          </a:xfrm>
          <a:prstGeom prst="rect">
            <a:avLst/>
          </a:prstGeom>
          <a:noFill/>
        </p:spPr>
        <p:txBody>
          <a:bodyPr wrap="square" rtlCol="0">
            <a:spAutoFit/>
          </a:bodyPr>
          <a:lstStyle/>
          <a:p>
            <a:pPr marL="461963" indent="-461963"/>
            <a:r>
              <a:rPr lang="en-US" sz="1400" dirty="0">
                <a:solidFill>
                  <a:schemeClr val="bg1"/>
                </a:solidFill>
              </a:rPr>
              <a:t>Farrell, R. (2019). Foreign language courses experience decline in enrollment. The Union: El Camino College. [www. Eccunion.com]</a:t>
            </a:r>
          </a:p>
        </p:txBody>
      </p:sp>
    </p:spTree>
    <p:extLst>
      <p:ext uri="{BB962C8B-B14F-4D97-AF65-F5344CB8AC3E}">
        <p14:creationId xmlns:p14="http://schemas.microsoft.com/office/powerpoint/2010/main" val="3366984123"/>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F991D-319A-4323-A7E2-099CFFCEFDDF}"/>
              </a:ext>
            </a:extLst>
          </p:cNvPr>
          <p:cNvSpPr>
            <a:spLocks noGrp="1"/>
          </p:cNvSpPr>
          <p:nvPr>
            <p:ph type="title"/>
          </p:nvPr>
        </p:nvSpPr>
        <p:spPr>
          <a:xfrm>
            <a:off x="656706" y="304186"/>
            <a:ext cx="7543800" cy="1450757"/>
          </a:xfrm>
        </p:spPr>
        <p:txBody>
          <a:bodyPr/>
          <a:lstStyle/>
          <a:p>
            <a:r>
              <a:rPr lang="en-US" b="1" dirty="0">
                <a:solidFill>
                  <a:srgbClr val="FF9966"/>
                </a:solidFill>
              </a:rPr>
              <a:t>Drake University, 2001</a:t>
            </a:r>
          </a:p>
        </p:txBody>
      </p:sp>
      <p:sp>
        <p:nvSpPr>
          <p:cNvPr id="3" name="Content Placeholder 2">
            <a:extLst>
              <a:ext uri="{FF2B5EF4-FFF2-40B4-BE49-F238E27FC236}">
                <a16:creationId xmlns:a16="http://schemas.microsoft.com/office/drawing/2014/main" id="{160CBBBC-0D8C-4F20-818D-8CE013EBED51}"/>
              </a:ext>
            </a:extLst>
          </p:cNvPr>
          <p:cNvSpPr>
            <a:spLocks noGrp="1"/>
          </p:cNvSpPr>
          <p:nvPr>
            <p:ph idx="1"/>
          </p:nvPr>
        </p:nvSpPr>
        <p:spPr>
          <a:xfrm>
            <a:off x="822960" y="1754943"/>
            <a:ext cx="7543801" cy="4023360"/>
          </a:xfrm>
        </p:spPr>
        <p:txBody>
          <a:bodyPr>
            <a:normAutofit/>
          </a:bodyPr>
          <a:lstStyle/>
          <a:p>
            <a:r>
              <a:rPr lang="en-US" sz="2400" dirty="0"/>
              <a:t>Drake University did what to many language professors was nothing less than horrific: It announced that foreign language instruction wasn't working, killed its language departments, and got rid of the instructors, including those with tenure. </a:t>
            </a:r>
          </a:p>
          <a:p>
            <a:r>
              <a:rPr lang="en-US" sz="2400" dirty="0"/>
              <a:t>Now, most language learning is taking place in small student groups of four -- coached not by a professor, but by a native speaker of the language, typically an international student. Many view this as a cop-out and a dangerous sidelining of professors. </a:t>
            </a:r>
          </a:p>
        </p:txBody>
      </p:sp>
      <p:sp>
        <p:nvSpPr>
          <p:cNvPr id="4" name="TextBox 3">
            <a:extLst>
              <a:ext uri="{FF2B5EF4-FFF2-40B4-BE49-F238E27FC236}">
                <a16:creationId xmlns:a16="http://schemas.microsoft.com/office/drawing/2014/main" id="{08D8387E-EFCD-49BF-AEE3-2F3A022122B1}"/>
              </a:ext>
            </a:extLst>
          </p:cNvPr>
          <p:cNvSpPr txBox="1"/>
          <p:nvPr/>
        </p:nvSpPr>
        <p:spPr>
          <a:xfrm>
            <a:off x="5375564" y="6353713"/>
            <a:ext cx="3927806" cy="523220"/>
          </a:xfrm>
          <a:prstGeom prst="rect">
            <a:avLst/>
          </a:prstGeom>
          <a:noFill/>
        </p:spPr>
        <p:txBody>
          <a:bodyPr wrap="square" rtlCol="0">
            <a:spAutoFit/>
          </a:bodyPr>
          <a:lstStyle/>
          <a:p>
            <a:pPr marL="461963" indent="-461963"/>
            <a:r>
              <a:rPr lang="en-US" sz="1400" dirty="0" err="1">
                <a:solidFill>
                  <a:schemeClr val="bg1"/>
                </a:solidFill>
              </a:rPr>
              <a:t>Jaschik</a:t>
            </a:r>
            <a:r>
              <a:rPr lang="en-US" sz="1400" dirty="0">
                <a:solidFill>
                  <a:schemeClr val="bg1"/>
                </a:solidFill>
              </a:rPr>
              <a:t>, S. (2007). Languages without faculty. Inside Higher Ed. [www.insidehighered.com]</a:t>
            </a:r>
          </a:p>
        </p:txBody>
      </p:sp>
      <p:pic>
        <p:nvPicPr>
          <p:cNvPr id="4098" name="Picture 2" descr="https://www.insidehighered.com/sites/all/themes/ihecustom/nav/ihe-logo-2018.png">
            <a:extLst>
              <a:ext uri="{FF2B5EF4-FFF2-40B4-BE49-F238E27FC236}">
                <a16:creationId xmlns:a16="http://schemas.microsoft.com/office/drawing/2014/main" id="{62DCCB46-CE08-4EFB-9B2A-6095A1A0DE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8444" y="522484"/>
            <a:ext cx="2228850" cy="1114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484638"/>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8D8387E-EFCD-49BF-AEE3-2F3A022122B1}"/>
              </a:ext>
            </a:extLst>
          </p:cNvPr>
          <p:cNvSpPr txBox="1"/>
          <p:nvPr/>
        </p:nvSpPr>
        <p:spPr>
          <a:xfrm>
            <a:off x="2419927" y="6353713"/>
            <a:ext cx="6883443" cy="523220"/>
          </a:xfrm>
          <a:prstGeom prst="rect">
            <a:avLst/>
          </a:prstGeom>
          <a:noFill/>
        </p:spPr>
        <p:txBody>
          <a:bodyPr wrap="square" rtlCol="0">
            <a:spAutoFit/>
          </a:bodyPr>
          <a:lstStyle/>
          <a:p>
            <a:pPr marL="461963" indent="-461963"/>
            <a:r>
              <a:rPr lang="en-US" sz="1400" dirty="0">
                <a:solidFill>
                  <a:schemeClr val="bg1"/>
                </a:solidFill>
              </a:rPr>
              <a:t>Bachelor’s degrees conferred by postsecondary institutions, by field of study. Digest of Education Statistics. National Center for Educational Statistics. [www.nces.ed.gov]</a:t>
            </a:r>
          </a:p>
        </p:txBody>
      </p:sp>
      <p:graphicFrame>
        <p:nvGraphicFramePr>
          <p:cNvPr id="6" name="Content Placeholder 5">
            <a:extLst>
              <a:ext uri="{FF2B5EF4-FFF2-40B4-BE49-F238E27FC236}">
                <a16:creationId xmlns:a16="http://schemas.microsoft.com/office/drawing/2014/main" id="{9554F78A-0E9F-443D-8B15-AF86B42790EC}"/>
              </a:ext>
            </a:extLst>
          </p:cNvPr>
          <p:cNvGraphicFramePr>
            <a:graphicFrameLocks noGrp="1"/>
          </p:cNvGraphicFramePr>
          <p:nvPr>
            <p:ph idx="1"/>
            <p:extLst>
              <p:ext uri="{D42A27DB-BD31-4B8C-83A1-F6EECF244321}">
                <p14:modId xmlns:p14="http://schemas.microsoft.com/office/powerpoint/2010/main" val="4241311943"/>
              </p:ext>
            </p:extLst>
          </p:nvPr>
        </p:nvGraphicFramePr>
        <p:xfrm>
          <a:off x="2032288" y="2927925"/>
          <a:ext cx="5255202" cy="3303155"/>
        </p:xfrm>
        <a:graphic>
          <a:graphicData uri="http://schemas.openxmlformats.org/drawingml/2006/chart">
            <c:chart xmlns:c="http://schemas.openxmlformats.org/drawingml/2006/chart" xmlns:r="http://schemas.openxmlformats.org/officeDocument/2006/relationships" r:id="rId2"/>
          </a:graphicData>
        </a:graphic>
      </p:graphicFrame>
      <p:pic>
        <p:nvPicPr>
          <p:cNvPr id="8194" name="Picture 2" descr="Digest of Education Statistics">
            <a:extLst>
              <a:ext uri="{FF2B5EF4-FFF2-40B4-BE49-F238E27FC236}">
                <a16:creationId xmlns:a16="http://schemas.microsoft.com/office/drawing/2014/main" id="{6256F2E5-6F0E-4EC9-AE56-EDA1656F4A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2764" y="2328718"/>
            <a:ext cx="7334250" cy="5334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837330BB-5BB7-4EB7-A8AA-0CE61FDEC788}"/>
              </a:ext>
            </a:extLst>
          </p:cNvPr>
          <p:cNvSpPr>
            <a:spLocks noGrp="1"/>
          </p:cNvSpPr>
          <p:nvPr>
            <p:ph type="title"/>
          </p:nvPr>
        </p:nvSpPr>
        <p:spPr>
          <a:xfrm>
            <a:off x="887989" y="277092"/>
            <a:ext cx="7543800" cy="1985820"/>
          </a:xfrm>
        </p:spPr>
        <p:txBody>
          <a:bodyPr>
            <a:normAutofit/>
          </a:bodyPr>
          <a:lstStyle/>
          <a:p>
            <a:pPr algn="ctr"/>
            <a:r>
              <a:rPr lang="en-US" dirty="0"/>
              <a:t>The number of students earning a degree in languages has been shrinking.</a:t>
            </a:r>
          </a:p>
        </p:txBody>
      </p:sp>
    </p:spTree>
    <p:extLst>
      <p:ext uri="{BB962C8B-B14F-4D97-AF65-F5344CB8AC3E}">
        <p14:creationId xmlns:p14="http://schemas.microsoft.com/office/powerpoint/2010/main" val="1083677730"/>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CD101-F6D7-4C53-9BFC-17E2FCF26FC0}"/>
              </a:ext>
            </a:extLst>
          </p:cNvPr>
          <p:cNvSpPr>
            <a:spLocks noGrp="1"/>
          </p:cNvSpPr>
          <p:nvPr>
            <p:ph type="title"/>
          </p:nvPr>
        </p:nvSpPr>
        <p:spPr>
          <a:xfrm>
            <a:off x="360186" y="471331"/>
            <a:ext cx="4885113" cy="3509542"/>
          </a:xfrm>
        </p:spPr>
        <p:txBody>
          <a:bodyPr>
            <a:normAutofit/>
          </a:bodyPr>
          <a:lstStyle/>
          <a:p>
            <a:pPr algn="ctr"/>
            <a:r>
              <a:rPr lang="en-US" dirty="0"/>
              <a:t>The number of credits required for the B.A. has been shrinking.</a:t>
            </a:r>
          </a:p>
        </p:txBody>
      </p:sp>
      <p:pic>
        <p:nvPicPr>
          <p:cNvPr id="14" name="Picture 13">
            <a:extLst>
              <a:ext uri="{FF2B5EF4-FFF2-40B4-BE49-F238E27FC236}">
                <a16:creationId xmlns:a16="http://schemas.microsoft.com/office/drawing/2014/main" id="{42F9D5D1-2148-4490-A9A1-5D6041F1F465}"/>
              </a:ext>
            </a:extLst>
          </p:cNvPr>
          <p:cNvPicPr>
            <a:picLocks noChangeAspect="1"/>
          </p:cNvPicPr>
          <p:nvPr/>
        </p:nvPicPr>
        <p:blipFill>
          <a:blip r:embed="rId2"/>
          <a:stretch>
            <a:fillRect/>
          </a:stretch>
        </p:blipFill>
        <p:spPr>
          <a:xfrm>
            <a:off x="5245299" y="0"/>
            <a:ext cx="3721720" cy="6858000"/>
          </a:xfrm>
          <a:prstGeom prst="rect">
            <a:avLst/>
          </a:prstGeom>
        </p:spPr>
      </p:pic>
    </p:spTree>
    <p:extLst>
      <p:ext uri="{BB962C8B-B14F-4D97-AF65-F5344CB8AC3E}">
        <p14:creationId xmlns:p14="http://schemas.microsoft.com/office/powerpoint/2010/main" val="2565903614"/>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CD101-F6D7-4C53-9BFC-17E2FCF26FC0}"/>
              </a:ext>
            </a:extLst>
          </p:cNvPr>
          <p:cNvSpPr>
            <a:spLocks noGrp="1"/>
          </p:cNvSpPr>
          <p:nvPr>
            <p:ph type="title"/>
          </p:nvPr>
        </p:nvSpPr>
        <p:spPr>
          <a:xfrm>
            <a:off x="360186" y="471331"/>
            <a:ext cx="4885113" cy="3509542"/>
          </a:xfrm>
        </p:spPr>
        <p:txBody>
          <a:bodyPr>
            <a:normAutofit/>
          </a:bodyPr>
          <a:lstStyle/>
          <a:p>
            <a:pPr algn="ctr"/>
            <a:r>
              <a:rPr lang="en-US" dirty="0"/>
              <a:t>The number of credits required for the B.A. has been shrinking.</a:t>
            </a:r>
          </a:p>
        </p:txBody>
      </p:sp>
      <p:pic>
        <p:nvPicPr>
          <p:cNvPr id="14" name="Picture 13">
            <a:extLst>
              <a:ext uri="{FF2B5EF4-FFF2-40B4-BE49-F238E27FC236}">
                <a16:creationId xmlns:a16="http://schemas.microsoft.com/office/drawing/2014/main" id="{42F9D5D1-2148-4490-A9A1-5D6041F1F465}"/>
              </a:ext>
            </a:extLst>
          </p:cNvPr>
          <p:cNvPicPr>
            <a:picLocks noChangeAspect="1"/>
          </p:cNvPicPr>
          <p:nvPr/>
        </p:nvPicPr>
        <p:blipFill>
          <a:blip r:embed="rId2"/>
          <a:stretch>
            <a:fillRect/>
          </a:stretch>
        </p:blipFill>
        <p:spPr>
          <a:xfrm>
            <a:off x="5245299" y="0"/>
            <a:ext cx="3721720" cy="6858000"/>
          </a:xfrm>
          <a:prstGeom prst="rect">
            <a:avLst/>
          </a:prstGeom>
        </p:spPr>
      </p:pic>
      <p:sp>
        <p:nvSpPr>
          <p:cNvPr id="4" name="Rectangle 3">
            <a:extLst>
              <a:ext uri="{FF2B5EF4-FFF2-40B4-BE49-F238E27FC236}">
                <a16:creationId xmlns:a16="http://schemas.microsoft.com/office/drawing/2014/main" id="{8F064C9D-BE6B-4AB6-9421-CD5572F96704}"/>
              </a:ext>
            </a:extLst>
          </p:cNvPr>
          <p:cNvSpPr/>
          <p:nvPr/>
        </p:nvSpPr>
        <p:spPr>
          <a:xfrm>
            <a:off x="5390676" y="1048477"/>
            <a:ext cx="1669797" cy="193964"/>
          </a:xfrm>
          <a:prstGeom prst="rect">
            <a:avLst/>
          </a:prstGeom>
          <a:solidFill>
            <a:srgbClr val="FFFF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B858909-7696-43E7-AF64-FD2E59449301}"/>
              </a:ext>
            </a:extLst>
          </p:cNvPr>
          <p:cNvSpPr/>
          <p:nvPr/>
        </p:nvSpPr>
        <p:spPr>
          <a:xfrm>
            <a:off x="5371010" y="3056278"/>
            <a:ext cx="1669797" cy="193964"/>
          </a:xfrm>
          <a:prstGeom prst="rect">
            <a:avLst/>
          </a:prstGeom>
          <a:solidFill>
            <a:srgbClr val="FFFF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D9CF4E8-B587-4D81-B85F-75499DDA73E5}"/>
              </a:ext>
            </a:extLst>
          </p:cNvPr>
          <p:cNvSpPr/>
          <p:nvPr/>
        </p:nvSpPr>
        <p:spPr>
          <a:xfrm>
            <a:off x="5390676" y="4957139"/>
            <a:ext cx="1669797" cy="193964"/>
          </a:xfrm>
          <a:prstGeom prst="rect">
            <a:avLst/>
          </a:prstGeom>
          <a:solidFill>
            <a:srgbClr val="FFFF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0A7F51B-1D3D-49E3-A681-744795243AE6}"/>
              </a:ext>
            </a:extLst>
          </p:cNvPr>
          <p:cNvSpPr/>
          <p:nvPr/>
        </p:nvSpPr>
        <p:spPr>
          <a:xfrm>
            <a:off x="5390676" y="5299588"/>
            <a:ext cx="1669797" cy="432618"/>
          </a:xfrm>
          <a:prstGeom prst="rect">
            <a:avLst/>
          </a:prstGeom>
          <a:solidFill>
            <a:srgbClr val="FFFF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D61F237-A33B-4590-AB4E-BD6CB969F3DD}"/>
              </a:ext>
            </a:extLst>
          </p:cNvPr>
          <p:cNvSpPr/>
          <p:nvPr/>
        </p:nvSpPr>
        <p:spPr>
          <a:xfrm>
            <a:off x="5371009" y="3784228"/>
            <a:ext cx="1669797" cy="432618"/>
          </a:xfrm>
          <a:prstGeom prst="rect">
            <a:avLst/>
          </a:prstGeom>
          <a:solidFill>
            <a:srgbClr val="FFFF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1F1A430-EA25-4B31-8FE7-CC6C78347B9D}"/>
              </a:ext>
            </a:extLst>
          </p:cNvPr>
          <p:cNvSpPr/>
          <p:nvPr/>
        </p:nvSpPr>
        <p:spPr>
          <a:xfrm>
            <a:off x="5390675" y="5880691"/>
            <a:ext cx="2209660" cy="193964"/>
          </a:xfrm>
          <a:prstGeom prst="rect">
            <a:avLst/>
          </a:prstGeom>
          <a:solidFill>
            <a:srgbClr val="FFFF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6864599"/>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BC30A-AA19-44FC-9C5E-1CE51D82A012}"/>
              </a:ext>
            </a:extLst>
          </p:cNvPr>
          <p:cNvSpPr>
            <a:spLocks noGrp="1"/>
          </p:cNvSpPr>
          <p:nvPr>
            <p:ph type="title"/>
          </p:nvPr>
        </p:nvSpPr>
        <p:spPr>
          <a:xfrm>
            <a:off x="777241" y="383458"/>
            <a:ext cx="7543800" cy="2056205"/>
          </a:xfrm>
        </p:spPr>
        <p:txBody>
          <a:bodyPr>
            <a:normAutofit/>
          </a:bodyPr>
          <a:lstStyle/>
          <a:p>
            <a:r>
              <a:rPr lang="en-US" dirty="0"/>
              <a:t>Online and Hybrid Instruction is becoming more common in lower division courses.</a:t>
            </a:r>
          </a:p>
        </p:txBody>
      </p:sp>
      <p:sp>
        <p:nvSpPr>
          <p:cNvPr id="3" name="Content Placeholder 2">
            <a:extLst>
              <a:ext uri="{FF2B5EF4-FFF2-40B4-BE49-F238E27FC236}">
                <a16:creationId xmlns:a16="http://schemas.microsoft.com/office/drawing/2014/main" id="{F3CD2F83-7B76-4803-9879-EF1A0DF95E1B}"/>
              </a:ext>
            </a:extLst>
          </p:cNvPr>
          <p:cNvSpPr>
            <a:spLocks noGrp="1"/>
          </p:cNvSpPr>
          <p:nvPr>
            <p:ph idx="1"/>
          </p:nvPr>
        </p:nvSpPr>
        <p:spPr>
          <a:xfrm>
            <a:off x="822959" y="2546554"/>
            <a:ext cx="7543801" cy="3322539"/>
          </a:xfrm>
        </p:spPr>
        <p:txBody>
          <a:bodyPr/>
          <a:lstStyle/>
          <a:p>
            <a:r>
              <a:rPr lang="en-US" dirty="0"/>
              <a:t>Time will tell whether this is a plus or a minus on the way to proficiency.</a:t>
            </a:r>
          </a:p>
        </p:txBody>
      </p:sp>
    </p:spTree>
    <p:extLst>
      <p:ext uri="{BB962C8B-B14F-4D97-AF65-F5344CB8AC3E}">
        <p14:creationId xmlns:p14="http://schemas.microsoft.com/office/powerpoint/2010/main" val="2093876022"/>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77338-F758-4781-9EA3-1FE797A8FC73}"/>
              </a:ext>
            </a:extLst>
          </p:cNvPr>
          <p:cNvSpPr>
            <a:spLocks noGrp="1"/>
          </p:cNvSpPr>
          <p:nvPr>
            <p:ph type="title"/>
          </p:nvPr>
        </p:nvSpPr>
        <p:spPr/>
        <p:txBody>
          <a:bodyPr/>
          <a:lstStyle/>
          <a:p>
            <a:r>
              <a:rPr lang="en-US" dirty="0"/>
              <a:t>The future. . . .</a:t>
            </a:r>
          </a:p>
        </p:txBody>
      </p:sp>
      <p:sp>
        <p:nvSpPr>
          <p:cNvPr id="3" name="Content Placeholder 2">
            <a:extLst>
              <a:ext uri="{FF2B5EF4-FFF2-40B4-BE49-F238E27FC236}">
                <a16:creationId xmlns:a16="http://schemas.microsoft.com/office/drawing/2014/main" id="{A3622302-E777-4318-ADC5-24E5F1060962}"/>
              </a:ext>
            </a:extLst>
          </p:cNvPr>
          <p:cNvSpPr>
            <a:spLocks noGrp="1"/>
          </p:cNvSpPr>
          <p:nvPr>
            <p:ph idx="1"/>
          </p:nvPr>
        </p:nvSpPr>
        <p:spPr/>
        <p:txBody>
          <a:bodyPr>
            <a:normAutofit/>
          </a:bodyPr>
          <a:lstStyle/>
          <a:p>
            <a:r>
              <a:rPr lang="en-US" dirty="0"/>
              <a:t>So, will the pendulum swing back toward grammar translation and away from proficiency?</a:t>
            </a:r>
          </a:p>
          <a:p>
            <a:r>
              <a:rPr lang="en-US" dirty="0"/>
              <a:t>There are signs that it is well on it’s way.</a:t>
            </a:r>
          </a:p>
          <a:p>
            <a:r>
              <a:rPr lang="en-US" dirty="0"/>
              <a:t>A bright spot, Utah seems to have a model that could show how proficiency can be achieved: </a:t>
            </a:r>
          </a:p>
        </p:txBody>
      </p:sp>
      <p:pic>
        <p:nvPicPr>
          <p:cNvPr id="5" name="Picture 4">
            <a:extLst>
              <a:ext uri="{FF2B5EF4-FFF2-40B4-BE49-F238E27FC236}">
                <a16:creationId xmlns:a16="http://schemas.microsoft.com/office/drawing/2014/main" id="{4016915E-0615-47EB-A62D-C5A1EEEFBFD8}"/>
              </a:ext>
            </a:extLst>
          </p:cNvPr>
          <p:cNvPicPr>
            <a:picLocks noChangeAspect="1"/>
          </p:cNvPicPr>
          <p:nvPr/>
        </p:nvPicPr>
        <p:blipFill>
          <a:blip r:embed="rId2"/>
          <a:stretch>
            <a:fillRect/>
          </a:stretch>
        </p:blipFill>
        <p:spPr>
          <a:xfrm>
            <a:off x="1031580" y="4055218"/>
            <a:ext cx="836785" cy="1450757"/>
          </a:xfrm>
          <a:prstGeom prst="rect">
            <a:avLst/>
          </a:prstGeom>
        </p:spPr>
      </p:pic>
      <p:sp>
        <p:nvSpPr>
          <p:cNvPr id="6" name="Rectangle 5">
            <a:extLst>
              <a:ext uri="{FF2B5EF4-FFF2-40B4-BE49-F238E27FC236}">
                <a16:creationId xmlns:a16="http://schemas.microsoft.com/office/drawing/2014/main" id="{6ACB8961-89F8-4734-8C4A-DE2F627DE9AE}"/>
              </a:ext>
            </a:extLst>
          </p:cNvPr>
          <p:cNvSpPr/>
          <p:nvPr/>
        </p:nvSpPr>
        <p:spPr>
          <a:xfrm>
            <a:off x="2263138" y="3764935"/>
            <a:ext cx="5290457" cy="2031325"/>
          </a:xfrm>
          <a:prstGeom prst="rect">
            <a:avLst/>
          </a:prstGeom>
        </p:spPr>
        <p:txBody>
          <a:bodyPr wrap="square">
            <a:spAutoFit/>
          </a:bodyPr>
          <a:lstStyle/>
          <a:p>
            <a:pPr marL="461963" indent="-461963">
              <a:buFont typeface="Wingdings" panose="05000000000000000000" pitchFamily="2" charset="2"/>
              <a:buChar char="§"/>
            </a:pPr>
            <a:r>
              <a:rPr lang="en-US" dirty="0"/>
              <a:t>start when students are young</a:t>
            </a:r>
          </a:p>
          <a:p>
            <a:pPr marL="461963" indent="-461963">
              <a:buFont typeface="Wingdings" panose="05000000000000000000" pitchFamily="2" charset="2"/>
              <a:buChar char="§"/>
            </a:pPr>
            <a:r>
              <a:rPr lang="en-US" dirty="0"/>
              <a:t>keep instruction content based</a:t>
            </a:r>
          </a:p>
          <a:p>
            <a:pPr marL="461963" indent="-461963">
              <a:buFont typeface="Wingdings" panose="05000000000000000000" pitchFamily="2" charset="2"/>
              <a:buChar char="§"/>
            </a:pPr>
            <a:r>
              <a:rPr lang="en-US" dirty="0"/>
              <a:t>keep students working though elementary school, middle school, high school and the university</a:t>
            </a:r>
          </a:p>
          <a:p>
            <a:pPr marL="461963" indent="-461963">
              <a:buFont typeface="Wingdings" panose="05000000000000000000" pitchFamily="2" charset="2"/>
              <a:buChar char="§"/>
            </a:pPr>
            <a:r>
              <a:rPr lang="en-US" dirty="0"/>
              <a:t>allow several pathways for students, heritage speakers, returned missionaries, foreigners, etc. to participate.</a:t>
            </a:r>
          </a:p>
        </p:txBody>
      </p:sp>
    </p:spTree>
    <p:extLst>
      <p:ext uri="{BB962C8B-B14F-4D97-AF65-F5344CB8AC3E}">
        <p14:creationId xmlns:p14="http://schemas.microsoft.com/office/powerpoint/2010/main" val="1307595151"/>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7ACB2B-2306-4AA5-ACAA-9B7033F43F65}"/>
              </a:ext>
            </a:extLst>
          </p:cNvPr>
          <p:cNvSpPr>
            <a:spLocks noGrp="1"/>
          </p:cNvSpPr>
          <p:nvPr>
            <p:ph type="title"/>
          </p:nvPr>
        </p:nvSpPr>
        <p:spPr>
          <a:xfrm>
            <a:off x="1314707" y="1213623"/>
            <a:ext cx="6772275" cy="1325563"/>
          </a:xfrm>
        </p:spPr>
        <p:txBody>
          <a:bodyPr/>
          <a:lstStyle/>
          <a:p>
            <a:r>
              <a:rPr lang="en-US" dirty="0"/>
              <a:t>Gracias.</a:t>
            </a:r>
          </a:p>
        </p:txBody>
      </p:sp>
      <p:sp>
        <p:nvSpPr>
          <p:cNvPr id="2" name="Text Placeholder 1">
            <a:extLst>
              <a:ext uri="{FF2B5EF4-FFF2-40B4-BE49-F238E27FC236}">
                <a16:creationId xmlns:a16="http://schemas.microsoft.com/office/drawing/2014/main" id="{FF2CA52B-7479-49BE-88B5-05061F8B5ECD}"/>
              </a:ext>
            </a:extLst>
          </p:cNvPr>
          <p:cNvSpPr>
            <a:spLocks noGrp="1"/>
          </p:cNvSpPr>
          <p:nvPr>
            <p:ph idx="1"/>
          </p:nvPr>
        </p:nvSpPr>
        <p:spPr>
          <a:xfrm>
            <a:off x="743207" y="2674122"/>
            <a:ext cx="7343775" cy="1644693"/>
          </a:xfrm>
        </p:spPr>
        <p:txBody>
          <a:bodyPr/>
          <a:lstStyle/>
          <a:p>
            <a:pPr marL="50800" indent="0" algn="ctr">
              <a:buNone/>
            </a:pPr>
            <a:r>
              <a:rPr lang="en-US" dirty="0"/>
              <a:t>FIN</a:t>
            </a:r>
          </a:p>
        </p:txBody>
      </p:sp>
    </p:spTree>
    <p:extLst>
      <p:ext uri="{BB962C8B-B14F-4D97-AF65-F5344CB8AC3E}">
        <p14:creationId xmlns:p14="http://schemas.microsoft.com/office/powerpoint/2010/main" val="2963355006"/>
      </p:ext>
    </p:extLst>
  </p:cSld>
  <p:clrMapOvr>
    <a:masterClrMapping/>
  </p:clrMapOvr>
  <p:transition spd="med">
    <p:fade/>
  </p:transition>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937</TotalTime>
  <Words>3857</Words>
  <Application>Microsoft Office PowerPoint</Application>
  <PresentationFormat>On-screen Show (4:3)</PresentationFormat>
  <Paragraphs>310</Paragraphs>
  <Slides>64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64</vt:i4>
      </vt:variant>
    </vt:vector>
  </HeadingPairs>
  <TitlesOfParts>
    <vt:vector size="72" baseType="lpstr">
      <vt:lpstr>Aharoni</vt:lpstr>
      <vt:lpstr>Arial</vt:lpstr>
      <vt:lpstr>Calibri</vt:lpstr>
      <vt:lpstr>Calibri Light</vt:lpstr>
      <vt:lpstr>Courier New</vt:lpstr>
      <vt:lpstr>Lucida Blackletter</vt:lpstr>
      <vt:lpstr>Wingdings</vt:lpstr>
      <vt:lpstr>Retrospect</vt:lpstr>
      <vt:lpstr>THE END OF PROFICIENCY Will History Repeat Itself?</vt:lpstr>
      <vt:lpstr>PowerPoint Presentation</vt:lpstr>
      <vt:lpstr>PowerPoint Presentation</vt:lpstr>
      <vt:lpstr>History lesson No. 1</vt:lpstr>
      <vt:lpstr>History lesson No. 1</vt:lpstr>
      <vt:lpstr>History lesson No. 1</vt:lpstr>
      <vt:lpstr>History lesson No. 1</vt:lpstr>
      <vt:lpstr>History lesson No. 1</vt:lpstr>
      <vt:lpstr>History lesson No. 1</vt:lpstr>
      <vt:lpstr>History lesson No. 2</vt:lpstr>
      <vt:lpstr>Overview Historical Movements in language teaching in Western Europe &amp; the United States</vt:lpstr>
      <vt:lpstr>Overview Historical Movements in language teaching in Western Europe &amp; the United States</vt:lpstr>
      <vt:lpstr>St. Augustine of Hippo  (354-430 AD)</vt:lpstr>
      <vt:lpstr>PowerPoint Presentation</vt:lpstr>
      <vt:lpstr>Economic or Political Reasons</vt:lpstr>
      <vt:lpstr>Liturgical Languages</vt:lpstr>
      <vt:lpstr>Liturgical Languages</vt:lpstr>
      <vt:lpstr>Grammar School </vt:lpstr>
      <vt:lpstr>THE  GRAMMAR-TRANSLATION  METHOD</vt:lpstr>
      <vt:lpstr>The Renaissance</vt:lpstr>
      <vt:lpstr>Guarino da Verona Italy (1374-1460)</vt:lpstr>
      <vt:lpstr>Guarino da Verona Italy</vt:lpstr>
      <vt:lpstr>Antonio de Nebrija Spain (1441-1522)</vt:lpstr>
      <vt:lpstr>Gramática de la lengua castellana</vt:lpstr>
      <vt:lpstr>PowerPoint Presentation</vt:lpstr>
      <vt:lpstr>Jan Amós Komenský Czech (1592-1670)</vt:lpstr>
      <vt:lpstr>Jan Amós Komenský Czech</vt:lpstr>
      <vt:lpstr>PowerPoint Presentation</vt:lpstr>
      <vt:lpstr>PowerPoint Presentation</vt:lpstr>
      <vt:lpstr>PowerPoint Presentation</vt:lpstr>
      <vt:lpstr>THE  REFORM MOVEMENT</vt:lpstr>
      <vt:lpstr>The Natural Method</vt:lpstr>
      <vt:lpstr>François Gouin “The Art of Learning and Studying Foreign Languages” (1880)</vt:lpstr>
      <vt:lpstr>The Direct Method</vt:lpstr>
      <vt:lpstr>The Direct Method</vt:lpstr>
      <vt:lpstr>THE  REFORM MOVEMENT</vt:lpstr>
      <vt:lpstr>Summary. . .</vt:lpstr>
      <vt:lpstr>Summary. . .</vt:lpstr>
      <vt:lpstr>Summary. . .</vt:lpstr>
      <vt:lpstr>Summary. . .</vt:lpstr>
      <vt:lpstr>THE  COLEMAN REPORT</vt:lpstr>
      <vt:lpstr>PowerPoint Presentation</vt:lpstr>
      <vt:lpstr>PowerPoint Presentation</vt:lpstr>
      <vt:lpstr>The Audiolingual Method (ALM)</vt:lpstr>
      <vt:lpstr>Behaviorism</vt:lpstr>
      <vt:lpstr>PowerPoint Presentation</vt:lpstr>
      <vt:lpstr>The Death of Audiolingualism</vt:lpstr>
      <vt:lpstr>Communicative Competence The Proficiency Movement  and Standards </vt:lpstr>
      <vt:lpstr>Communicative Competence The Proficiency Movement  and Standards </vt:lpstr>
      <vt:lpstr>Can we learn from history?</vt:lpstr>
      <vt:lpstr>Can we learn from history?</vt:lpstr>
      <vt:lpstr>PowerPoint Presentation</vt:lpstr>
      <vt:lpstr>Cracks in the ice. . . </vt:lpstr>
      <vt:lpstr>U.S. v European Union</vt:lpstr>
      <vt:lpstr>Colleges cut 651  foreign-language programs.</vt:lpstr>
      <vt:lpstr>Only 10 states and the District of Columbia make foreign-language learning a high school graduation requirement. </vt:lpstr>
      <vt:lpstr>Meanwhile. . . </vt:lpstr>
      <vt:lpstr>Drake University, 2001</vt:lpstr>
      <vt:lpstr>The number of students earning a degree in languages has been shrinking.</vt:lpstr>
      <vt:lpstr>The number of credits required for the B.A. has been shrinking.</vt:lpstr>
      <vt:lpstr>The number of credits required for the B.A. has been shrinking.</vt:lpstr>
      <vt:lpstr>Online and Hybrid Instruction is becoming more common in lower division courses.</vt:lpstr>
      <vt:lpstr>The future. . . .</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JUGGLING CLASSES Combining proficiency &amp; achievement when your students are at different levels</dc:title>
  <dc:creator>Tom Mathews</dc:creator>
  <cp:lastModifiedBy>Tom Mathews</cp:lastModifiedBy>
  <cp:revision>134</cp:revision>
  <dcterms:modified xsi:type="dcterms:W3CDTF">2020-02-14T16:11:48Z</dcterms:modified>
</cp:coreProperties>
</file>